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45" r:id="rId2"/>
    <p:sldId id="537" r:id="rId3"/>
    <p:sldId id="565" r:id="rId4"/>
    <p:sldId id="536" r:id="rId5"/>
    <p:sldId id="540" r:id="rId6"/>
    <p:sldId id="533" r:id="rId7"/>
    <p:sldId id="534" r:id="rId8"/>
    <p:sldId id="539" r:id="rId9"/>
    <p:sldId id="538" r:id="rId10"/>
    <p:sldId id="566" r:id="rId11"/>
    <p:sldId id="567" r:id="rId12"/>
    <p:sldId id="542" r:id="rId13"/>
    <p:sldId id="543" r:id="rId14"/>
    <p:sldId id="545" r:id="rId15"/>
    <p:sldId id="554" r:id="rId16"/>
    <p:sldId id="552" r:id="rId17"/>
    <p:sldId id="555" r:id="rId18"/>
    <p:sldId id="557" r:id="rId19"/>
    <p:sldId id="561" r:id="rId20"/>
    <p:sldId id="568" r:id="rId21"/>
    <p:sldId id="558" r:id="rId22"/>
    <p:sldId id="535" r:id="rId23"/>
    <p:sldId id="556" r:id="rId24"/>
    <p:sldId id="564" r:id="rId25"/>
    <p:sldId id="560" r:id="rId26"/>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4" autoAdjust="0"/>
    <p:restoredTop sz="93309" autoAdjust="0"/>
  </p:normalViewPr>
  <p:slideViewPr>
    <p:cSldViewPr snapToGrid="0" showGuides="1">
      <p:cViewPr>
        <p:scale>
          <a:sx n="93" d="100"/>
          <a:sy n="93" d="100"/>
        </p:scale>
        <p:origin x="-904" y="16"/>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87" d="100"/>
          <a:sy n="87" d="100"/>
        </p:scale>
        <p:origin x="-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ap.com/corporate-en/legal/copyright/index.epx"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ap.com/corporate-en/legal/copyright/index.epx"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p:nvPr userDrawn="1"/>
        </p:nvSpPr>
        <p:spPr bwMode="black">
          <a:xfrm>
            <a:off x="324000" y="6636183"/>
            <a:ext cx="1689565" cy="123111"/>
          </a:xfrm>
          <a:prstGeom prst="rect">
            <a:avLst/>
          </a:prstGeom>
          <a:noFill/>
        </p:spPr>
        <p:txBody>
          <a:bodyPr wrap="none" lIns="0" tIns="0" rIns="0" bIns="0" rtlCol="0">
            <a:spAutoFit/>
          </a:bodyPr>
          <a:lstStyle/>
          <a:p>
            <a:pPr marL="133350" indent="-133350" algn="l">
              <a:buClr>
                <a:schemeClr val="tx1"/>
              </a:buClr>
              <a:buFont typeface="Arial" pitchFamily="34" charset="0"/>
              <a:buChar char="©"/>
              <a:tabLst/>
            </a:pPr>
            <a:r>
              <a:rPr lang="en-US" sz="800" noProof="0" dirty="0" smtClean="0">
                <a:solidFill>
                  <a:sysClr val="windowText" lastClr="000000"/>
                </a:solidFill>
              </a:rPr>
              <a:t>2013 SAP AG. All rights reserved.</a:t>
            </a:r>
          </a:p>
        </p:txBody>
      </p:sp>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smtClean="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smtClean="0">
                <a:solidFill>
                  <a:schemeClr val="accent2"/>
                </a:solidFill>
                <a:latin typeface="+mj-lt"/>
                <a:ea typeface="+mj-ea"/>
                <a:cs typeface="+mj-cs"/>
              </a:rPr>
              <a:t>© 2013 SAP AG. All rights reserved.</a:t>
            </a:r>
            <a:endParaRPr lang="en-US" sz="2400" b="1" kern="1200" noProof="0" dirty="0" smtClean="0">
              <a:solidFill>
                <a:schemeClr val="accent2"/>
              </a:solidFill>
              <a:latin typeface="+mj-lt"/>
              <a:ea typeface="+mj-ea"/>
              <a:cs typeface="+mj-cs"/>
            </a:endParaRPr>
          </a:p>
        </p:txBody>
      </p:sp>
      <p:sp>
        <p:nvSpPr>
          <p:cNvPr id="5" name="TextBox 4"/>
          <p:cNvSpPr txBox="1"/>
          <p:nvPr userDrawn="1"/>
        </p:nvSpPr>
        <p:spPr bwMode="gray">
          <a:xfrm>
            <a:off x="324000" y="1692000"/>
            <a:ext cx="8404364" cy="2308324"/>
          </a:xfrm>
          <a:prstGeom prst="rect">
            <a:avLst/>
          </a:prstGeom>
          <a:noFill/>
        </p:spPr>
        <p:txBody>
          <a:bodyPr wrap="square" lIns="0" tIns="0" rIns="0" bIns="0" rtlCol="0">
            <a:spAutoFit/>
          </a:bodyPr>
          <a:lstStyle/>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a:t>
            </a:r>
            <a:br>
              <a:rPr lang="en-US" sz="1000" kern="1200" noProof="1" smtClean="0">
                <a:solidFill>
                  <a:schemeClr val="tx1"/>
                </a:solidFill>
                <a:latin typeface="Arial"/>
                <a:ea typeface="MS PGothic" pitchFamily="34" charset="-128"/>
                <a:cs typeface="+mn-cs"/>
              </a:rPr>
            </a:br>
            <a:r>
              <a:rPr lang="en-US" sz="1000" kern="1200" noProof="1" smtClean="0">
                <a:solidFill>
                  <a:schemeClr val="tx1"/>
                </a:solidFill>
                <a:latin typeface="Arial"/>
                <a:ea typeface="MS PGothic" pitchFamily="34" charset="-128"/>
                <a:cs typeface="+mn-cs"/>
              </a:rPr>
              <a:t>The information contained herein may be changed without prior notice.</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National product specifications may vary.</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AG in Germany and other countries.  </a:t>
            </a:r>
            <a:br>
              <a:rPr lang="en-US" sz="1000" kern="1200" noProof="1" smtClean="0">
                <a:solidFill>
                  <a:schemeClr val="tx1"/>
                </a:solidFill>
                <a:latin typeface="Arial"/>
                <a:ea typeface="MS PGothic" pitchFamily="34" charset="-128"/>
                <a:cs typeface="+mn-cs"/>
              </a:rPr>
            </a:br>
            <a:r>
              <a:rPr lang="en-US" sz="1000" kern="1200" noProof="1" smtClean="0">
                <a:solidFill>
                  <a:schemeClr val="tx1"/>
                </a:solidFill>
                <a:latin typeface="Arial"/>
                <a:ea typeface="MS PGothic" pitchFamily="34" charset="-128"/>
                <a:cs typeface="+mn-cs"/>
              </a:rPr>
              <a:t>Please see </a:t>
            </a:r>
            <a:r>
              <a:rPr lang="en-US" sz="1000" kern="1200" noProof="1" smtClean="0">
                <a:solidFill>
                  <a:schemeClr val="tx1"/>
                </a:solidFill>
                <a:latin typeface="Arial"/>
                <a:ea typeface="MS PGothic" pitchFamily="34" charset="-128"/>
                <a:cs typeface="+mn-cs"/>
                <a:hlinkClick r:id="rId2"/>
              </a:rPr>
              <a:t>http://www.sap.com/corporate-en/legal/copyright/index.epx#trademark</a:t>
            </a:r>
            <a:r>
              <a:rPr lang="en-US" sz="1000" kern="1200" noProof="1" smtClean="0">
                <a:solidFill>
                  <a:schemeClr val="tx1"/>
                </a:solidFill>
                <a:latin typeface="Arial"/>
                <a:ea typeface="MS PGothic" pitchFamily="34" charset="-128"/>
                <a:cs typeface="+mn-cs"/>
              </a:rPr>
              <a:t> for additional trademark information and notices.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smtClean="0">
                <a:solidFill>
                  <a:schemeClr val="accent2"/>
                </a:solidFill>
                <a:latin typeface="+mj-lt"/>
                <a:ea typeface="+mj-ea"/>
                <a:cs typeface="+mj-cs"/>
              </a:rPr>
              <a:t>© 2014 SAP AG. </a:t>
            </a:r>
            <a:r>
              <a:rPr lang="en-US" sz="2400" b="1" kern="1200" noProof="0" dirty="0" err="1" smtClean="0">
                <a:solidFill>
                  <a:schemeClr val="accent2"/>
                </a:solidFill>
                <a:latin typeface="+mj-lt"/>
                <a:ea typeface="+mj-ea"/>
                <a:cs typeface="+mj-cs"/>
              </a:rPr>
              <a:t>Alle</a:t>
            </a:r>
            <a:r>
              <a:rPr lang="en-US" sz="2400" b="1" kern="1200" noProof="0" dirty="0" smtClean="0">
                <a:solidFill>
                  <a:schemeClr val="accent2"/>
                </a:solidFill>
                <a:latin typeface="+mj-lt"/>
                <a:ea typeface="+mj-ea"/>
                <a:cs typeface="+mj-cs"/>
              </a:rPr>
              <a:t> </a:t>
            </a:r>
            <a:r>
              <a:rPr lang="en-US" sz="2400" b="1" kern="1200" noProof="0" dirty="0" err="1" smtClean="0">
                <a:solidFill>
                  <a:schemeClr val="accent2"/>
                </a:solidFill>
                <a:latin typeface="+mj-lt"/>
                <a:ea typeface="+mj-ea"/>
                <a:cs typeface="+mj-cs"/>
              </a:rPr>
              <a:t>Rechte</a:t>
            </a:r>
            <a:r>
              <a:rPr lang="en-US" sz="2400" b="1" kern="1200" noProof="0" dirty="0" smtClean="0">
                <a:solidFill>
                  <a:schemeClr val="accent2"/>
                </a:solidFill>
                <a:latin typeface="+mj-lt"/>
                <a:ea typeface="+mj-ea"/>
                <a:cs typeface="+mj-cs"/>
              </a:rPr>
              <a:t> </a:t>
            </a:r>
            <a:r>
              <a:rPr lang="en-US" sz="2400" b="1" kern="1200" noProof="0" dirty="0" err="1" smtClean="0">
                <a:solidFill>
                  <a:schemeClr val="accent2"/>
                </a:solidFill>
                <a:latin typeface="+mj-lt"/>
                <a:ea typeface="+mj-ea"/>
                <a:cs typeface="+mj-cs"/>
              </a:rPr>
              <a:t>vorbehalten</a:t>
            </a:r>
            <a:r>
              <a:rPr lang="en-US" sz="2400" b="1" kern="1200" noProof="0" dirty="0" smtClean="0">
                <a:solidFill>
                  <a:schemeClr val="accent2"/>
                </a:solidFill>
                <a:latin typeface="+mj-lt"/>
                <a:ea typeface="+mj-ea"/>
                <a:cs typeface="+mj-cs"/>
              </a:rPr>
              <a:t>.</a:t>
            </a:r>
          </a:p>
        </p:txBody>
      </p:sp>
      <p:sp>
        <p:nvSpPr>
          <p:cNvPr id="6" name="TextBox 5"/>
          <p:cNvSpPr txBox="1"/>
          <p:nvPr userDrawn="1"/>
        </p:nvSpPr>
        <p:spPr bwMode="gray">
          <a:xfrm>
            <a:off x="324000" y="1692000"/>
            <a:ext cx="8404364" cy="2616101"/>
          </a:xfrm>
          <a:prstGeom prst="rect">
            <a:avLst/>
          </a:prstGeom>
          <a:noFill/>
        </p:spPr>
        <p:txBody>
          <a:bodyPr wrap="square" lIns="0" tIns="0" rIns="0" bIns="0" rtlCol="0">
            <a:spAutoFit/>
          </a:bodyPr>
          <a:lstStyle/>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Einige der von der SAP AG und ihren Distributoren vermarkteten Softwareprodukte enthalten proprietäre Softwarekomponenten anderer Softwareanbieter.</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Produkte können länderspezifische Unterschiede aufweisen.</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marL="0" indent="0" algn="l" defTabSz="914400"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en-US" sz="1000" kern="1200" noProof="1" smtClean="0">
                <a:solidFill>
                  <a:schemeClr val="tx1"/>
                </a:solidFill>
                <a:latin typeface="Arial"/>
                <a:ea typeface="MS PGothic" pitchFamily="34" charset="-128"/>
                <a:cs typeface="+mn-cs"/>
                <a:hlinkClick r:id="rId2"/>
              </a:rPr>
              <a:t>http://www.sap.com/corporate-en/legal/copyright/index.epx#trademark</a:t>
            </a:r>
            <a:r>
              <a:rPr lang="en-US" sz="1000" kern="1200" noProof="1" smtClean="0">
                <a:solidFill>
                  <a:schemeClr val="tx1"/>
                </a:solidFill>
                <a:latin typeface="Arial"/>
                <a:ea typeface="MS PGothic" pitchFamily="34" charset="-128"/>
                <a:cs typeface="+mn-cs"/>
              </a:rPr>
              <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534400" y="6552601"/>
            <a:ext cx="609600" cy="278627"/>
          </a:xfrm>
          <a:prstGeom prst="rect">
            <a:avLst/>
          </a:prstGeom>
        </p:spPr>
        <p:txBody>
          <a:bodyPr/>
          <a:lstStyle>
            <a:lvl1pPr algn="r">
              <a:defRPr sz="1400">
                <a:solidFill>
                  <a:schemeClr val="bg1">
                    <a:lumMod val="95000"/>
                  </a:schemeClr>
                </a:solidFill>
              </a:defRPr>
            </a:lvl1pPr>
          </a:lstStyle>
          <a:p>
            <a:fld id="{41EC6BBF-7BEA-4564-A85A-87C7388AFE77}" type="slidenum">
              <a:rPr lang="en-US" smtClean="0"/>
              <a:pPr/>
              <a:t>‹#›</a:t>
            </a:fld>
            <a:endParaRPr lang="en-US"/>
          </a:p>
        </p:txBody>
      </p:sp>
      <p:sp>
        <p:nvSpPr>
          <p:cNvPr id="16" name="Content Placeholder 2"/>
          <p:cNvSpPr>
            <a:spLocks noGrp="1"/>
          </p:cNvSpPr>
          <p:nvPr>
            <p:ph idx="1" hasCustomPrompt="1"/>
          </p:nvPr>
        </p:nvSpPr>
        <p:spPr>
          <a:xfrm>
            <a:off x="324095" y="1681275"/>
            <a:ext cx="7737255" cy="4800600"/>
          </a:xfrm>
          <a:prstGeom prst="rect">
            <a:avLst/>
          </a:prstGeom>
        </p:spPr>
        <p:txBody>
          <a:bodyPr tIns="91440" bIns="91440">
            <a:normAutofit/>
          </a:bodyPr>
          <a:lstStyle>
            <a:lvl1pPr marL="457200" indent="-228600">
              <a:spcBef>
                <a:spcPts val="400"/>
              </a:spcBef>
              <a:spcAft>
                <a:spcPts val="400"/>
              </a:spcAft>
              <a:buFont typeface="Wingdings" pitchFamily="2" charset="2"/>
              <a:buChar char="§"/>
              <a:defRPr sz="2200" baseline="0">
                <a:solidFill>
                  <a:schemeClr val="tx2">
                    <a:lumMod val="75000"/>
                  </a:schemeClr>
                </a:solidFill>
                <a:latin typeface="Verdana" pitchFamily="34" charset="0"/>
                <a:ea typeface="Verdana" pitchFamily="34" charset="0"/>
                <a:cs typeface="Verdana" pitchFamily="34" charset="0"/>
              </a:defRPr>
            </a:lvl1pPr>
            <a:lvl2pPr marL="685800" indent="-228600">
              <a:spcBef>
                <a:spcPts val="400"/>
              </a:spcBef>
              <a:spcAft>
                <a:spcPts val="400"/>
              </a:spcAft>
              <a:defRPr sz="2200">
                <a:solidFill>
                  <a:schemeClr val="tx2">
                    <a:lumMod val="75000"/>
                  </a:schemeClr>
                </a:solidFill>
                <a:latin typeface="Verdana" pitchFamily="34" charset="0"/>
                <a:ea typeface="Verdana" pitchFamily="34" charset="0"/>
                <a:cs typeface="Verdana" pitchFamily="34" charset="0"/>
              </a:defRPr>
            </a:lvl2pPr>
            <a:lvl3pPr marL="914400">
              <a:spcBef>
                <a:spcPts val="400"/>
              </a:spcBef>
              <a:spcAft>
                <a:spcPts val="400"/>
              </a:spcAft>
              <a:defRPr sz="2200">
                <a:solidFill>
                  <a:schemeClr val="tx2">
                    <a:lumMod val="75000"/>
                  </a:schemeClr>
                </a:solidFill>
                <a:latin typeface="Verdana" pitchFamily="34" charset="0"/>
                <a:ea typeface="Verdana" pitchFamily="34" charset="0"/>
                <a:cs typeface="Verdana" pitchFamily="34" charset="0"/>
              </a:defRPr>
            </a:lvl3pPr>
            <a:lvl4pPr marL="1143000">
              <a:spcBef>
                <a:spcPts val="400"/>
              </a:spcBef>
              <a:spcAft>
                <a:spcPts val="400"/>
              </a:spcAft>
              <a:buFont typeface="Arial" pitchFamily="34" charset="0"/>
              <a:buChar char="»"/>
              <a:defRPr sz="2200">
                <a:solidFill>
                  <a:schemeClr val="tx2">
                    <a:lumMod val="75000"/>
                  </a:schemeClr>
                </a:solidFill>
                <a:latin typeface="Verdana" pitchFamily="34" charset="0"/>
                <a:ea typeface="Verdana" pitchFamily="34" charset="0"/>
                <a:cs typeface="Verdana" pitchFamily="34" charset="0"/>
              </a:defRPr>
            </a:lvl4pPr>
            <a:lvl5pPr marL="1371600">
              <a:spcBef>
                <a:spcPts val="400"/>
              </a:spcBef>
              <a:spcAft>
                <a:spcPts val="400"/>
              </a:spcAft>
              <a:buFont typeface="Wingdings" pitchFamily="2" charset="2"/>
              <a:buNone/>
              <a:defRPr sz="2200">
                <a:solidFill>
                  <a:schemeClr val="tx2">
                    <a:lumMod val="75000"/>
                  </a:schemeClr>
                </a:solidFill>
                <a:latin typeface="Verdana" pitchFamily="34" charset="0"/>
                <a:ea typeface="Verdana" pitchFamily="34" charset="0"/>
                <a:cs typeface="Verdana" pitchFamily="34" charset="0"/>
              </a:defRPr>
            </a:lvl5pPr>
          </a:lstStyle>
          <a:p>
            <a:pPr lvl="0"/>
            <a:r>
              <a:rPr lang="en-US" dirty="0" smtClean="0"/>
              <a:t>Click to edit text (22pt Veranda)</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
        <p:nvSpPr>
          <p:cNvPr id="12" name="Title Placeholder 1"/>
          <p:cNvSpPr>
            <a:spLocks noGrp="1"/>
          </p:cNvSpPr>
          <p:nvPr>
            <p:ph type="title" hasCustomPrompt="1"/>
          </p:nvPr>
        </p:nvSpPr>
        <p:spPr bwMode="gray">
          <a:xfrm>
            <a:off x="324000" y="324000"/>
            <a:ext cx="8496000" cy="756000"/>
          </a:xfrm>
          <a:prstGeom prst="rect">
            <a:avLst/>
          </a:prstGeom>
        </p:spPr>
        <p:txBody>
          <a:bodyPr vert="horz" lIns="0" tIns="0" rIns="0" bIns="0" rtlCol="0" anchor="ctr" anchorCtr="0">
            <a:noAutofit/>
          </a:bodyPr>
          <a:lstStyle>
            <a:lvl1pPr>
              <a:defRPr b="0" i="0">
                <a:solidFill>
                  <a:schemeClr val="tx2">
                    <a:lumMod val="75000"/>
                  </a:schemeClr>
                </a:solidFill>
              </a:defRPr>
            </a:lvl1pPr>
          </a:lstStyle>
          <a:p>
            <a:r>
              <a:rPr lang="en-US" noProof="0" dirty="0" smtClean="0"/>
              <a:t>Insert page title</a:t>
            </a:r>
            <a:endParaRPr lang="en-US" noProof="0" dirty="0"/>
          </a:p>
        </p:txBody>
      </p:sp>
    </p:spTree>
    <p:extLst>
      <p:ext uri="{BB962C8B-B14F-4D97-AF65-F5344CB8AC3E}">
        <p14:creationId xmlns:p14="http://schemas.microsoft.com/office/powerpoint/2010/main" val="118458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2" r:id="rId22"/>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1.png"/><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info.advertising.expedia.com/custom-research-bleisure-travel-market" TargetMode="External"/><Relationship Id="rId3" Type="http://schemas.openxmlformats.org/officeDocument/2006/relationships/hyperlink" Target="https://hbr.org/2016/09/how-many-people-really-combine-work-trips-with-va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abre.com/insights/bleisure-travel-the-benefits-of-mixing-business-travel-with-leisure/" TargetMode="External"/><Relationship Id="rId4" Type="http://schemas.openxmlformats.org/officeDocument/2006/relationships/hyperlink" Target="http://blog.founderscard.com/2016/12/14/the-places-youll-go-where-top-entrepreneurs-and-innovators-plan-to-vacation-in-2017/" TargetMode="External"/><Relationship Id="rId1" Type="http://schemas.openxmlformats.org/officeDocument/2006/relationships/slideLayout" Target="../slideLayouts/slideLayout22.xml"/><Relationship Id="rId2" Type="http://schemas.openxmlformats.org/officeDocument/2006/relationships/hyperlink" Target="http://ceoworld.biz/2017/02/06/organizations-embrace-bleisure-travelling/?utm_source=ceoworld&amp;utm_medium=CEOWORLD+magazine&amp;utm_campaign=twitt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0.jpe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019534\AppData\Local\Microsoft\Windows\Temporary Internet Files\Content.IE5\M8B9MV8Z\273539_l_srgb_s_gl[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79"/>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55725" y="122891"/>
            <a:ext cx="8511046" cy="181605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14000" y="296689"/>
            <a:ext cx="8421046" cy="1833413"/>
          </a:xfrm>
        </p:spPr>
        <p:txBody>
          <a:bodyPr/>
          <a:lstStyle/>
          <a:p>
            <a:r>
              <a:rPr lang="en-US" sz="3600" dirty="0">
                <a:solidFill>
                  <a:schemeClr val="tx2">
                    <a:lumMod val="75000"/>
                  </a:schemeClr>
                </a:solidFill>
              </a:rPr>
              <a:t>Bleisure </a:t>
            </a:r>
            <a:r>
              <a:rPr lang="en-US" sz="3600" dirty="0" smtClean="0">
                <a:solidFill>
                  <a:schemeClr val="tx2">
                    <a:lumMod val="75000"/>
                  </a:schemeClr>
                </a:solidFill>
              </a:rPr>
              <a:t>Travel</a:t>
            </a:r>
            <a:br>
              <a:rPr lang="en-US" sz="3600" dirty="0" smtClean="0">
                <a:solidFill>
                  <a:schemeClr val="tx2">
                    <a:lumMod val="75000"/>
                  </a:schemeClr>
                </a:solidFill>
              </a:rPr>
            </a:br>
            <a:r>
              <a:rPr lang="en-US" sz="2000" dirty="0" smtClean="0">
                <a:solidFill>
                  <a:schemeClr val="tx2">
                    <a:lumMod val="75000"/>
                  </a:schemeClr>
                </a:solidFill>
              </a:rPr>
              <a:t/>
            </a:r>
            <a:br>
              <a:rPr lang="en-US" sz="2000" dirty="0" smtClean="0">
                <a:solidFill>
                  <a:schemeClr val="tx2">
                    <a:lumMod val="75000"/>
                  </a:schemeClr>
                </a:solidFill>
              </a:rPr>
            </a:br>
            <a:r>
              <a:rPr lang="en-US" sz="2400" dirty="0" smtClean="0">
                <a:solidFill>
                  <a:schemeClr val="tx2">
                    <a:lumMod val="75000"/>
                  </a:schemeClr>
                </a:solidFill>
              </a:rPr>
              <a:t>          </a:t>
            </a:r>
            <a:r>
              <a:rPr lang="en-US" sz="3600" dirty="0" smtClean="0">
                <a:solidFill>
                  <a:schemeClr val="tx2">
                    <a:lumMod val="75000"/>
                  </a:schemeClr>
                </a:solidFill>
              </a:rPr>
              <a:t>More Pleasure than Business</a:t>
            </a:r>
            <a:r>
              <a:rPr lang="en-US" sz="3600" dirty="0" smtClean="0">
                <a:solidFill>
                  <a:srgbClr val="005998"/>
                </a:solidFill>
              </a:rPr>
              <a:t>?</a:t>
            </a:r>
            <a:endParaRPr lang="en-US" sz="3600" dirty="0">
              <a:solidFill>
                <a:srgbClr val="005998"/>
              </a:solidFill>
            </a:endParaRPr>
          </a:p>
        </p:txBody>
      </p:sp>
      <p:sp>
        <p:nvSpPr>
          <p:cNvPr id="8" name="Rectangle 7"/>
          <p:cNvSpPr/>
          <p:nvPr/>
        </p:nvSpPr>
        <p:spPr bwMode="gray">
          <a:xfrm>
            <a:off x="5421181" y="5379908"/>
            <a:ext cx="3523099" cy="1244764"/>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Title 1"/>
          <p:cNvSpPr txBox="1">
            <a:spLocks/>
          </p:cNvSpPr>
          <p:nvPr/>
        </p:nvSpPr>
        <p:spPr bwMode="gray">
          <a:xfrm>
            <a:off x="5448497" y="5542266"/>
            <a:ext cx="3468473" cy="1025579"/>
          </a:xfrm>
          <a:prstGeom prst="rect">
            <a:avLst/>
          </a:prstGeom>
        </p:spPr>
        <p:txBody>
          <a:bodyPr vert="horz" lIns="0" tIns="0" rIns="0" bIns="0" rtlCol="0" anchor="t" anchorCtr="0">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algn="ctr"/>
            <a:r>
              <a:rPr lang="en-US" sz="3200" dirty="0" smtClean="0">
                <a:solidFill>
                  <a:srgbClr val="005998"/>
                </a:solidFill>
              </a:rPr>
              <a:t>Ross Atkinson</a:t>
            </a:r>
          </a:p>
          <a:p>
            <a:pPr algn="ctr"/>
            <a:r>
              <a:rPr lang="en-US" sz="2400" dirty="0" smtClean="0">
                <a:solidFill>
                  <a:srgbClr val="005998"/>
                </a:solidFill>
              </a:rPr>
              <a:t>RA Strategies</a:t>
            </a:r>
            <a:endParaRPr lang="en-US" sz="2400" dirty="0">
              <a:solidFill>
                <a:srgbClr val="005998"/>
              </a:solidFill>
            </a:endParaRPr>
          </a:p>
        </p:txBody>
      </p:sp>
    </p:spTree>
    <p:extLst>
      <p:ext uri="{BB962C8B-B14F-4D97-AF65-F5344CB8AC3E}">
        <p14:creationId xmlns:p14="http://schemas.microsoft.com/office/powerpoint/2010/main" val="1983108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10</a:t>
            </a:fld>
            <a:endParaRPr lang="en-US"/>
          </a:p>
        </p:txBody>
      </p:sp>
      <p:sp>
        <p:nvSpPr>
          <p:cNvPr id="3" name="Content Placeholder 2"/>
          <p:cNvSpPr>
            <a:spLocks noGrp="1"/>
          </p:cNvSpPr>
          <p:nvPr>
            <p:ph idx="1"/>
          </p:nvPr>
        </p:nvSpPr>
        <p:spPr>
          <a:xfrm>
            <a:off x="214852" y="1681275"/>
            <a:ext cx="4013844" cy="4800600"/>
          </a:xfrm>
        </p:spPr>
        <p:txBody>
          <a:bodyPr>
            <a:normAutofit/>
          </a:bodyPr>
          <a:lstStyle/>
          <a:p>
            <a:r>
              <a:rPr lang="en-US" sz="2800" b="0" dirty="0">
                <a:latin typeface="Arial"/>
                <a:cs typeface="Arial"/>
              </a:rPr>
              <a:t>London, UK</a:t>
            </a:r>
          </a:p>
          <a:p>
            <a:r>
              <a:rPr lang="en-US" sz="2800" b="0" dirty="0" smtClean="0">
                <a:latin typeface="Arial"/>
                <a:cs typeface="Arial"/>
              </a:rPr>
              <a:t>Venice, Italy</a:t>
            </a:r>
          </a:p>
          <a:p>
            <a:endParaRPr lang="en-US" sz="2800" b="0" dirty="0" smtClean="0">
              <a:latin typeface="Arial"/>
              <a:cs typeface="Arial"/>
            </a:endParaRPr>
          </a:p>
          <a:p>
            <a:endParaRPr lang="en-US" sz="2800" b="0" dirty="0">
              <a:latin typeface="Arial"/>
              <a:cs typeface="Arial"/>
            </a:endParaRPr>
          </a:p>
        </p:txBody>
      </p:sp>
      <p:sp>
        <p:nvSpPr>
          <p:cNvPr id="4" name="Title 3"/>
          <p:cNvSpPr>
            <a:spLocks noGrp="1"/>
          </p:cNvSpPr>
          <p:nvPr>
            <p:ph type="title"/>
          </p:nvPr>
        </p:nvSpPr>
        <p:spPr/>
        <p:txBody>
          <a:bodyPr/>
          <a:lstStyle/>
          <a:p>
            <a:r>
              <a:rPr lang="en-US" sz="2800" dirty="0" smtClean="0"/>
              <a:t>Approve a Bleisure trip?</a:t>
            </a:r>
            <a:endParaRPr lang="en-US" sz="2800" dirty="0"/>
          </a:p>
        </p:txBody>
      </p:sp>
      <p:sp>
        <p:nvSpPr>
          <p:cNvPr id="5" name="Content Placeholder 2"/>
          <p:cNvSpPr txBox="1">
            <a:spLocks/>
          </p:cNvSpPr>
          <p:nvPr/>
        </p:nvSpPr>
        <p:spPr bwMode="gray">
          <a:xfrm>
            <a:off x="4395595" y="1656160"/>
            <a:ext cx="4748405" cy="4800600"/>
          </a:xfrm>
          <a:prstGeom prst="rect">
            <a:avLst/>
          </a:prstGeom>
        </p:spPr>
        <p:txBody>
          <a:bodyPr vert="horz" lIns="0" tIns="91440" rIns="0" bIns="91440" rtlCol="0">
            <a:normAutofit/>
          </a:bodyPr>
          <a:lstStyle>
            <a:lvl1pPr marL="457200" indent="-228600" algn="l" defTabSz="914400" rtl="0" eaLnBrk="1" latinLnBrk="0" hangingPunct="1">
              <a:spcBef>
                <a:spcPts val="400"/>
              </a:spcBef>
              <a:spcAft>
                <a:spcPts val="400"/>
              </a:spcAft>
              <a:buClr>
                <a:schemeClr val="accent1"/>
              </a:buClr>
              <a:buSzPct val="80000"/>
              <a:buFont typeface="Wingdings" pitchFamily="2" charset="2"/>
              <a:buChar char="§"/>
              <a:defRPr sz="2200" b="1" kern="1200" baseline="0">
                <a:solidFill>
                  <a:schemeClr val="tx2">
                    <a:lumMod val="75000"/>
                  </a:schemeClr>
                </a:solidFill>
                <a:latin typeface="Verdana" pitchFamily="34" charset="0"/>
                <a:ea typeface="Verdana" pitchFamily="34" charset="0"/>
                <a:cs typeface="Verdana" pitchFamily="34" charset="0"/>
              </a:defRPr>
            </a:lvl1pPr>
            <a:lvl2pPr marL="685800" indent="-228600" algn="l" defTabSz="914400" rtl="0" eaLnBrk="1" latinLnBrk="0" hangingPunct="1">
              <a:spcBef>
                <a:spcPts val="400"/>
              </a:spcBef>
              <a:spcAft>
                <a:spcPts val="400"/>
              </a:spcAft>
              <a:buClr>
                <a:schemeClr val="accent1"/>
              </a:buClr>
              <a:buSzPct val="8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2pPr>
            <a:lvl3pPr marL="914400" indent="-180000" algn="l" defTabSz="914400" rtl="0" eaLnBrk="1" latinLnBrk="0" hangingPunct="1">
              <a:spcBef>
                <a:spcPts val="400"/>
              </a:spcBef>
              <a:spcAft>
                <a:spcPts val="400"/>
              </a:spcAft>
              <a:buClr>
                <a:schemeClr val="accent1"/>
              </a:buClr>
              <a:buSzPct val="100000"/>
              <a:buFont typeface="Wingdings" pitchFamily="2" charset="2"/>
              <a:buChar char=""/>
              <a:defRPr sz="2200" kern="1200">
                <a:solidFill>
                  <a:schemeClr val="tx2">
                    <a:lumMod val="75000"/>
                  </a:schemeClr>
                </a:solidFill>
                <a:latin typeface="Verdana" pitchFamily="34" charset="0"/>
                <a:ea typeface="Verdana" pitchFamily="34" charset="0"/>
                <a:cs typeface="Verdana" pitchFamily="34" charset="0"/>
              </a:defRPr>
            </a:lvl3pPr>
            <a:lvl4pPr marL="1143000" indent="-180000" algn="l" defTabSz="914400" rtl="0" eaLnBrk="1" latinLnBrk="0" hangingPunct="1">
              <a:spcBef>
                <a:spcPts val="400"/>
              </a:spcBef>
              <a:spcAft>
                <a:spcPts val="400"/>
              </a:spcAft>
              <a:buClr>
                <a:schemeClr val="accent2"/>
              </a:buClr>
              <a:buSzPct val="100000"/>
              <a:buFont typeface="Arial" pitchFamily="34" charset="0"/>
              <a:buChar char="»"/>
              <a:defRPr sz="2200" kern="1200">
                <a:solidFill>
                  <a:schemeClr val="tx2">
                    <a:lumMod val="75000"/>
                  </a:schemeClr>
                </a:solidFill>
                <a:latin typeface="Verdana" pitchFamily="34" charset="0"/>
                <a:ea typeface="Verdana" pitchFamily="34" charset="0"/>
                <a:cs typeface="Verdana" pitchFamily="34" charset="0"/>
              </a:defRPr>
            </a:lvl4pPr>
            <a:lvl5pPr marL="1371600" indent="-180000" algn="l" defTabSz="914400" rtl="0" eaLnBrk="1" latinLnBrk="0" hangingPunct="1">
              <a:spcBef>
                <a:spcPts val="400"/>
              </a:spcBef>
              <a:spcAft>
                <a:spcPts val="400"/>
              </a:spcAft>
              <a:buClr>
                <a:schemeClr val="accent2"/>
              </a:buClr>
              <a:buSzPct val="10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dirty="0" smtClean="0">
                <a:latin typeface="Arial"/>
                <a:cs typeface="Arial"/>
              </a:rPr>
              <a:t>Barranquilla, Colombia </a:t>
            </a:r>
          </a:p>
          <a:p>
            <a:r>
              <a:rPr lang="en-US" sz="2800" b="0" dirty="0" smtClean="0">
                <a:latin typeface="Arial"/>
                <a:cs typeface="Arial"/>
              </a:rPr>
              <a:t>Quebec, Canada</a:t>
            </a:r>
          </a:p>
          <a:p>
            <a:endParaRPr lang="en-US" sz="2800" b="0" dirty="0" smtClean="0">
              <a:latin typeface="Arial"/>
              <a:cs typeface="Arial"/>
            </a:endParaRPr>
          </a:p>
          <a:p>
            <a:endParaRPr lang="en-US" sz="2800" b="0" dirty="0">
              <a:latin typeface="Arial"/>
              <a:cs typeface="Arial"/>
            </a:endParaRPr>
          </a:p>
        </p:txBody>
      </p:sp>
      <p:pic>
        <p:nvPicPr>
          <p:cNvPr id="7" name="Picture 6" descr="Veni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3" y="2877449"/>
            <a:ext cx="7988411" cy="3994206"/>
          </a:xfrm>
          <a:prstGeom prst="rect">
            <a:avLst/>
          </a:prstGeom>
        </p:spPr>
      </p:pic>
    </p:spTree>
    <p:extLst>
      <p:ext uri="{BB962C8B-B14F-4D97-AF65-F5344CB8AC3E}">
        <p14:creationId xmlns:p14="http://schemas.microsoft.com/office/powerpoint/2010/main" val="122032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11</a:t>
            </a:fld>
            <a:endParaRPr lang="en-US"/>
          </a:p>
        </p:txBody>
      </p:sp>
      <p:sp>
        <p:nvSpPr>
          <p:cNvPr id="3" name="Content Placeholder 2"/>
          <p:cNvSpPr>
            <a:spLocks noGrp="1"/>
          </p:cNvSpPr>
          <p:nvPr>
            <p:ph idx="1"/>
          </p:nvPr>
        </p:nvSpPr>
        <p:spPr>
          <a:xfrm>
            <a:off x="324096" y="1681275"/>
            <a:ext cx="3868114" cy="4800600"/>
          </a:xfrm>
        </p:spPr>
        <p:txBody>
          <a:bodyPr>
            <a:normAutofit/>
          </a:bodyPr>
          <a:lstStyle/>
          <a:p>
            <a:r>
              <a:rPr lang="en-US" sz="2800" b="0" dirty="0">
                <a:latin typeface="Arial"/>
                <a:cs typeface="Arial"/>
              </a:rPr>
              <a:t>London, UK</a:t>
            </a:r>
          </a:p>
          <a:p>
            <a:r>
              <a:rPr lang="en-US" sz="2800" b="0" dirty="0" smtClean="0">
                <a:latin typeface="Arial"/>
                <a:cs typeface="Arial"/>
              </a:rPr>
              <a:t>Venice, Italy</a:t>
            </a:r>
          </a:p>
          <a:p>
            <a:r>
              <a:rPr lang="en-US" sz="2800" b="0" dirty="0" smtClean="0">
                <a:latin typeface="Arial"/>
                <a:cs typeface="Arial"/>
              </a:rPr>
              <a:t>New Orleans</a:t>
            </a:r>
          </a:p>
          <a:p>
            <a:endParaRPr lang="en-US" sz="2800" b="0" dirty="0">
              <a:latin typeface="Arial"/>
              <a:cs typeface="Arial"/>
            </a:endParaRPr>
          </a:p>
        </p:txBody>
      </p:sp>
      <p:sp>
        <p:nvSpPr>
          <p:cNvPr id="4" name="Title 3"/>
          <p:cNvSpPr>
            <a:spLocks noGrp="1"/>
          </p:cNvSpPr>
          <p:nvPr>
            <p:ph type="title"/>
          </p:nvPr>
        </p:nvSpPr>
        <p:spPr/>
        <p:txBody>
          <a:bodyPr/>
          <a:lstStyle/>
          <a:p>
            <a:r>
              <a:rPr lang="en-US" sz="2800" dirty="0" smtClean="0"/>
              <a:t>Welcome to the largest parties on the face of earth!</a:t>
            </a:r>
            <a:endParaRPr lang="en-US" sz="2800" dirty="0"/>
          </a:p>
        </p:txBody>
      </p:sp>
      <p:sp>
        <p:nvSpPr>
          <p:cNvPr id="5" name="Content Placeholder 2"/>
          <p:cNvSpPr txBox="1">
            <a:spLocks/>
          </p:cNvSpPr>
          <p:nvPr/>
        </p:nvSpPr>
        <p:spPr bwMode="gray">
          <a:xfrm>
            <a:off x="4395595" y="1656160"/>
            <a:ext cx="4576005" cy="4800600"/>
          </a:xfrm>
          <a:prstGeom prst="rect">
            <a:avLst/>
          </a:prstGeom>
        </p:spPr>
        <p:txBody>
          <a:bodyPr vert="horz" lIns="0" tIns="91440" rIns="0" bIns="91440" rtlCol="0">
            <a:normAutofit/>
          </a:bodyPr>
          <a:lstStyle>
            <a:lvl1pPr marL="457200" indent="-228600" algn="l" defTabSz="914400" rtl="0" eaLnBrk="1" latinLnBrk="0" hangingPunct="1">
              <a:spcBef>
                <a:spcPts val="400"/>
              </a:spcBef>
              <a:spcAft>
                <a:spcPts val="400"/>
              </a:spcAft>
              <a:buClr>
                <a:schemeClr val="accent1"/>
              </a:buClr>
              <a:buSzPct val="80000"/>
              <a:buFont typeface="Wingdings" pitchFamily="2" charset="2"/>
              <a:buChar char="§"/>
              <a:defRPr sz="2200" b="1" kern="1200" baseline="0">
                <a:solidFill>
                  <a:schemeClr val="tx2">
                    <a:lumMod val="75000"/>
                  </a:schemeClr>
                </a:solidFill>
                <a:latin typeface="Verdana" pitchFamily="34" charset="0"/>
                <a:ea typeface="Verdana" pitchFamily="34" charset="0"/>
                <a:cs typeface="Verdana" pitchFamily="34" charset="0"/>
              </a:defRPr>
            </a:lvl1pPr>
            <a:lvl2pPr marL="685800" indent="-228600" algn="l" defTabSz="914400" rtl="0" eaLnBrk="1" latinLnBrk="0" hangingPunct="1">
              <a:spcBef>
                <a:spcPts val="400"/>
              </a:spcBef>
              <a:spcAft>
                <a:spcPts val="400"/>
              </a:spcAft>
              <a:buClr>
                <a:schemeClr val="accent1"/>
              </a:buClr>
              <a:buSzPct val="8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2pPr>
            <a:lvl3pPr marL="914400" indent="-180000" algn="l" defTabSz="914400" rtl="0" eaLnBrk="1" latinLnBrk="0" hangingPunct="1">
              <a:spcBef>
                <a:spcPts val="400"/>
              </a:spcBef>
              <a:spcAft>
                <a:spcPts val="400"/>
              </a:spcAft>
              <a:buClr>
                <a:schemeClr val="accent1"/>
              </a:buClr>
              <a:buSzPct val="100000"/>
              <a:buFont typeface="Wingdings" pitchFamily="2" charset="2"/>
              <a:buChar char=""/>
              <a:defRPr sz="2200" kern="1200">
                <a:solidFill>
                  <a:schemeClr val="tx2">
                    <a:lumMod val="75000"/>
                  </a:schemeClr>
                </a:solidFill>
                <a:latin typeface="Verdana" pitchFamily="34" charset="0"/>
                <a:ea typeface="Verdana" pitchFamily="34" charset="0"/>
                <a:cs typeface="Verdana" pitchFamily="34" charset="0"/>
              </a:defRPr>
            </a:lvl3pPr>
            <a:lvl4pPr marL="1143000" indent="-180000" algn="l" defTabSz="914400" rtl="0" eaLnBrk="1" latinLnBrk="0" hangingPunct="1">
              <a:spcBef>
                <a:spcPts val="400"/>
              </a:spcBef>
              <a:spcAft>
                <a:spcPts val="400"/>
              </a:spcAft>
              <a:buClr>
                <a:schemeClr val="accent2"/>
              </a:buClr>
              <a:buSzPct val="100000"/>
              <a:buFont typeface="Arial" pitchFamily="34" charset="0"/>
              <a:buChar char="»"/>
              <a:defRPr sz="2200" kern="1200">
                <a:solidFill>
                  <a:schemeClr val="tx2">
                    <a:lumMod val="75000"/>
                  </a:schemeClr>
                </a:solidFill>
                <a:latin typeface="Verdana" pitchFamily="34" charset="0"/>
                <a:ea typeface="Verdana" pitchFamily="34" charset="0"/>
                <a:cs typeface="Verdana" pitchFamily="34" charset="0"/>
              </a:defRPr>
            </a:lvl4pPr>
            <a:lvl5pPr marL="1371600" indent="-180000" algn="l" defTabSz="914400" rtl="0" eaLnBrk="1" latinLnBrk="0" hangingPunct="1">
              <a:spcBef>
                <a:spcPts val="400"/>
              </a:spcBef>
              <a:spcAft>
                <a:spcPts val="400"/>
              </a:spcAft>
              <a:buClr>
                <a:schemeClr val="accent2"/>
              </a:buClr>
              <a:buSzPct val="10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dirty="0" smtClean="0">
                <a:latin typeface="Arial"/>
                <a:cs typeface="Arial"/>
              </a:rPr>
              <a:t>Barranquilla, Colombia </a:t>
            </a:r>
          </a:p>
          <a:p>
            <a:r>
              <a:rPr lang="en-US" sz="2800" b="0" dirty="0" smtClean="0">
                <a:latin typeface="Arial"/>
                <a:cs typeface="Arial"/>
              </a:rPr>
              <a:t>Quebec, Canada</a:t>
            </a:r>
          </a:p>
          <a:p>
            <a:r>
              <a:rPr lang="en-US" sz="2800" b="0" dirty="0" smtClean="0">
                <a:latin typeface="Arial"/>
                <a:cs typeface="Arial"/>
              </a:rPr>
              <a:t>Rio de Janeiro</a:t>
            </a:r>
          </a:p>
          <a:p>
            <a:endParaRPr lang="en-US" sz="2800" b="0" dirty="0">
              <a:latin typeface="Arial"/>
              <a:cs typeface="Arial"/>
            </a:endParaRPr>
          </a:p>
        </p:txBody>
      </p:sp>
      <p:pic>
        <p:nvPicPr>
          <p:cNvPr id="6" name="Picture 5" descr="Carnival Brazi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739" y="3487796"/>
            <a:ext cx="5064515" cy="3370204"/>
          </a:xfrm>
          <a:prstGeom prst="rect">
            <a:avLst/>
          </a:prstGeom>
        </p:spPr>
      </p:pic>
    </p:spTree>
    <p:extLst>
      <p:ext uri="{BB962C8B-B14F-4D97-AF65-F5344CB8AC3E}">
        <p14:creationId xmlns:p14="http://schemas.microsoft.com/office/powerpoint/2010/main" val="56976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12</a:t>
            </a:fld>
            <a:endParaRPr lang="en-US"/>
          </a:p>
        </p:txBody>
      </p:sp>
      <p:sp>
        <p:nvSpPr>
          <p:cNvPr id="4" name="Content Placeholder 3"/>
          <p:cNvSpPr>
            <a:spLocks noGrp="1"/>
          </p:cNvSpPr>
          <p:nvPr>
            <p:ph idx="1"/>
          </p:nvPr>
        </p:nvSpPr>
        <p:spPr>
          <a:xfrm>
            <a:off x="324095" y="1681275"/>
            <a:ext cx="4769371" cy="4800600"/>
          </a:xfrm>
        </p:spPr>
        <p:txBody>
          <a:bodyPr>
            <a:normAutofit/>
          </a:bodyPr>
          <a:lstStyle/>
          <a:p>
            <a:r>
              <a:rPr lang="en-US" sz="2800" b="0" dirty="0" smtClean="0">
                <a:latin typeface="Arial"/>
                <a:cs typeface="Arial"/>
              </a:rPr>
              <a:t>Gray lines</a:t>
            </a:r>
          </a:p>
          <a:p>
            <a:r>
              <a:rPr lang="en-US" sz="2800" b="0" dirty="0" smtClean="0">
                <a:latin typeface="Arial"/>
                <a:cs typeface="Arial"/>
              </a:rPr>
              <a:t>Case-by-case scenarios</a:t>
            </a:r>
          </a:p>
          <a:p>
            <a:r>
              <a:rPr lang="en-US" sz="2800" b="0" dirty="0" smtClean="0">
                <a:latin typeface="Arial"/>
                <a:cs typeface="Arial"/>
              </a:rPr>
              <a:t>Exceptions at the approving manager level</a:t>
            </a:r>
          </a:p>
          <a:p>
            <a:r>
              <a:rPr lang="en-US" sz="2800" b="0" dirty="0" smtClean="0">
                <a:latin typeface="Arial"/>
                <a:cs typeface="Arial"/>
              </a:rPr>
              <a:t>Conflicted by culture of employee care and health</a:t>
            </a:r>
          </a:p>
          <a:p>
            <a:r>
              <a:rPr lang="en-US" sz="2800" b="0" dirty="0">
                <a:latin typeface="Arial"/>
                <a:cs typeface="Arial"/>
              </a:rPr>
              <a:t>A</a:t>
            </a:r>
            <a:r>
              <a:rPr lang="en-US" sz="2800" b="0" dirty="0" smtClean="0">
                <a:latin typeface="Arial"/>
                <a:cs typeface="Arial"/>
              </a:rPr>
              <a:t>rticulated in spirit but not in detail</a:t>
            </a:r>
          </a:p>
        </p:txBody>
      </p:sp>
      <p:sp>
        <p:nvSpPr>
          <p:cNvPr id="8" name="Title 1"/>
          <p:cNvSpPr>
            <a:spLocks noGrp="1"/>
          </p:cNvSpPr>
          <p:nvPr>
            <p:ph type="title"/>
          </p:nvPr>
        </p:nvSpPr>
        <p:spPr>
          <a:xfrm>
            <a:off x="310345" y="324000"/>
            <a:ext cx="8496000" cy="756000"/>
          </a:xfrm>
        </p:spPr>
        <p:txBody>
          <a:bodyPr/>
          <a:lstStyle/>
          <a:p>
            <a:r>
              <a:rPr lang="en-US" sz="3200" dirty="0" smtClean="0"/>
              <a:t>Liabilities of Bleisure</a:t>
            </a:r>
            <a:endParaRPr lang="en-US" sz="3200" b="0" dirty="0">
              <a:solidFill>
                <a:schemeClr val="tx2">
                  <a:lumMod val="75000"/>
                </a:schemeClr>
              </a:solidFill>
            </a:endParaRPr>
          </a:p>
        </p:txBody>
      </p:sp>
      <p:pic>
        <p:nvPicPr>
          <p:cNvPr id="9" name="Content Placeholder 19" descr="images.jpg"/>
          <p:cNvPicPr>
            <a:picLocks noChangeAspect="1"/>
          </p:cNvPicPr>
          <p:nvPr/>
        </p:nvPicPr>
        <p:blipFill>
          <a:blip r:embed="rId2">
            <a:extLst>
              <a:ext uri="{28A0092B-C50C-407E-A947-70E740481C1C}">
                <a14:useLocalDpi xmlns:a14="http://schemas.microsoft.com/office/drawing/2010/main" val="0"/>
              </a:ext>
            </a:extLst>
          </a:blip>
          <a:srcRect l="24011" r="24011"/>
          <a:stretch>
            <a:fillRect/>
          </a:stretch>
        </p:blipFill>
        <p:spPr bwMode="gray">
          <a:xfrm>
            <a:off x="5130802" y="1503754"/>
            <a:ext cx="3749040" cy="4800600"/>
          </a:xfrm>
          <a:prstGeom prst="rect">
            <a:avLst/>
          </a:prstGeom>
        </p:spPr>
      </p:pic>
    </p:spTree>
    <p:extLst>
      <p:ext uri="{BB962C8B-B14F-4D97-AF65-F5344CB8AC3E}">
        <p14:creationId xmlns:p14="http://schemas.microsoft.com/office/powerpoint/2010/main" val="2751169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13</a:t>
            </a:fld>
            <a:endParaRPr lang="en-US"/>
          </a:p>
        </p:txBody>
      </p:sp>
      <p:sp>
        <p:nvSpPr>
          <p:cNvPr id="4" name="Content Placeholder 3"/>
          <p:cNvSpPr>
            <a:spLocks noGrp="1"/>
          </p:cNvSpPr>
          <p:nvPr>
            <p:ph idx="1"/>
          </p:nvPr>
        </p:nvSpPr>
        <p:spPr>
          <a:xfrm>
            <a:off x="324095" y="1681275"/>
            <a:ext cx="8005702" cy="4800600"/>
          </a:xfrm>
        </p:spPr>
        <p:txBody>
          <a:bodyPr>
            <a:normAutofit/>
          </a:bodyPr>
          <a:lstStyle/>
          <a:p>
            <a:r>
              <a:rPr lang="en-US" sz="2800" b="0" dirty="0" smtClean="0">
                <a:latin typeface="Arial"/>
                <a:cs typeface="Arial"/>
              </a:rPr>
              <a:t>If it costs less it is must be best for everyone</a:t>
            </a:r>
          </a:p>
          <a:p>
            <a:endParaRPr lang="en-US" sz="2800" b="0" dirty="0" smtClean="0">
              <a:latin typeface="Arial"/>
              <a:cs typeface="Arial"/>
            </a:endParaRPr>
          </a:p>
          <a:p>
            <a:pPr marL="228600" indent="0">
              <a:buNone/>
            </a:pPr>
            <a:endParaRPr lang="en-US" sz="2800" b="0" dirty="0" smtClean="0">
              <a:latin typeface="Arial"/>
              <a:cs typeface="Arial"/>
            </a:endParaRPr>
          </a:p>
          <a:p>
            <a:pPr marL="228600" indent="0">
              <a:buNone/>
            </a:pPr>
            <a:endParaRPr lang="en-US" sz="2800" b="0" dirty="0" smtClean="0">
              <a:latin typeface="Arial"/>
              <a:cs typeface="Arial"/>
            </a:endParaRPr>
          </a:p>
        </p:txBody>
      </p:sp>
      <p:sp>
        <p:nvSpPr>
          <p:cNvPr id="8" name="Title 1"/>
          <p:cNvSpPr>
            <a:spLocks noGrp="1"/>
          </p:cNvSpPr>
          <p:nvPr>
            <p:ph type="title"/>
          </p:nvPr>
        </p:nvSpPr>
        <p:spPr>
          <a:xfrm>
            <a:off x="310345" y="324000"/>
            <a:ext cx="8496000" cy="756000"/>
          </a:xfrm>
        </p:spPr>
        <p:txBody>
          <a:bodyPr/>
          <a:lstStyle/>
          <a:p>
            <a:r>
              <a:rPr lang="en-US" sz="3200" dirty="0" smtClean="0"/>
              <a:t>Compliance</a:t>
            </a:r>
            <a:endParaRPr lang="en-US" sz="3200" b="0" dirty="0">
              <a:solidFill>
                <a:schemeClr val="tx2">
                  <a:lumMod val="75000"/>
                </a:schemeClr>
              </a:solidFill>
            </a:endParaRPr>
          </a:p>
        </p:txBody>
      </p:sp>
      <p:pic>
        <p:nvPicPr>
          <p:cNvPr id="5" name="Picture 4" descr="Currenc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397" y="2470230"/>
            <a:ext cx="5812833" cy="4062500"/>
          </a:xfrm>
          <a:prstGeom prst="rect">
            <a:avLst/>
          </a:prstGeom>
        </p:spPr>
      </p:pic>
    </p:spTree>
    <p:extLst>
      <p:ext uri="{BB962C8B-B14F-4D97-AF65-F5344CB8AC3E}">
        <p14:creationId xmlns:p14="http://schemas.microsoft.com/office/powerpoint/2010/main" val="27497908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OS Risks by reg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437" y="1549865"/>
            <a:ext cx="6024563" cy="4130430"/>
          </a:xfrm>
          <a:prstGeom prst="rect">
            <a:avLst/>
          </a:prstGeom>
        </p:spPr>
      </p:pic>
      <p:sp>
        <p:nvSpPr>
          <p:cNvPr id="3" name="Slide Number Placeholder 2"/>
          <p:cNvSpPr>
            <a:spLocks noGrp="1"/>
          </p:cNvSpPr>
          <p:nvPr>
            <p:ph type="sldNum" sz="quarter" idx="12"/>
          </p:nvPr>
        </p:nvSpPr>
        <p:spPr/>
        <p:txBody>
          <a:bodyPr/>
          <a:lstStyle/>
          <a:p>
            <a:fld id="{41EC6BBF-7BEA-4564-A85A-87C7388AFE77}" type="slidenum">
              <a:rPr lang="en-US" smtClean="0"/>
              <a:pPr/>
              <a:t>14</a:t>
            </a:fld>
            <a:endParaRPr lang="en-US"/>
          </a:p>
        </p:txBody>
      </p:sp>
      <p:sp>
        <p:nvSpPr>
          <p:cNvPr id="4" name="Content Placeholder 3"/>
          <p:cNvSpPr>
            <a:spLocks noGrp="1"/>
          </p:cNvSpPr>
          <p:nvPr>
            <p:ph idx="1"/>
          </p:nvPr>
        </p:nvSpPr>
        <p:spPr>
          <a:xfrm>
            <a:off x="324096" y="1681275"/>
            <a:ext cx="3827147" cy="4800600"/>
          </a:xfrm>
        </p:spPr>
        <p:txBody>
          <a:bodyPr>
            <a:normAutofit/>
          </a:bodyPr>
          <a:lstStyle/>
          <a:p>
            <a:r>
              <a:rPr lang="en-US" sz="2800" b="0" dirty="0" smtClean="0">
                <a:latin typeface="Arial"/>
                <a:cs typeface="Arial"/>
              </a:rPr>
              <a:t>Location</a:t>
            </a:r>
          </a:p>
          <a:p>
            <a:endParaRPr lang="en-US" sz="2800" b="0" dirty="0">
              <a:latin typeface="Arial"/>
              <a:cs typeface="Arial"/>
            </a:endParaRPr>
          </a:p>
          <a:p>
            <a:r>
              <a:rPr lang="en-US" sz="2800" b="0" dirty="0" smtClean="0">
                <a:latin typeface="Arial"/>
                <a:cs typeface="Arial"/>
              </a:rPr>
              <a:t>Distance</a:t>
            </a:r>
            <a:r>
              <a:rPr lang="en-US" sz="2800" b="0" dirty="0">
                <a:latin typeface="Arial"/>
                <a:cs typeface="Arial"/>
              </a:rPr>
              <a:t>, </a:t>
            </a:r>
            <a:r>
              <a:rPr lang="en-US" sz="2800" b="0" dirty="0" smtClean="0">
                <a:latin typeface="Arial"/>
                <a:cs typeface="Arial"/>
              </a:rPr>
              <a:t>Class</a:t>
            </a:r>
            <a:r>
              <a:rPr lang="en-US" sz="2800" b="0" dirty="0">
                <a:latin typeface="Arial"/>
                <a:cs typeface="Arial"/>
              </a:rPr>
              <a:t>, VIP’s</a:t>
            </a:r>
          </a:p>
          <a:p>
            <a:endParaRPr lang="en-US" sz="2800" b="0" dirty="0" smtClean="0">
              <a:latin typeface="Arial"/>
              <a:cs typeface="Arial"/>
            </a:endParaRPr>
          </a:p>
          <a:p>
            <a:r>
              <a:rPr lang="en-US" sz="2800" b="0" dirty="0" smtClean="0">
                <a:latin typeface="Arial"/>
                <a:cs typeface="Arial"/>
              </a:rPr>
              <a:t>If &amp; when it happens, where is it booked</a:t>
            </a:r>
          </a:p>
          <a:p>
            <a:endParaRPr lang="en-US" sz="2800" b="0" dirty="0">
              <a:latin typeface="Arial"/>
              <a:cs typeface="Arial"/>
            </a:endParaRPr>
          </a:p>
          <a:p>
            <a:r>
              <a:rPr lang="en-US" sz="2800" b="0" dirty="0" smtClean="0">
                <a:latin typeface="Arial"/>
                <a:cs typeface="Arial"/>
              </a:rPr>
              <a:t>Considerations</a:t>
            </a:r>
          </a:p>
          <a:p>
            <a:endParaRPr lang="en-US" sz="2800" b="0" dirty="0" smtClean="0">
              <a:latin typeface="Arial"/>
              <a:cs typeface="Arial"/>
            </a:endParaRPr>
          </a:p>
          <a:p>
            <a:pPr marL="228600" indent="0">
              <a:buNone/>
            </a:pPr>
            <a:endParaRPr lang="en-US" sz="2800" b="0" dirty="0" smtClean="0">
              <a:latin typeface="Arial"/>
              <a:cs typeface="Arial"/>
            </a:endParaRPr>
          </a:p>
        </p:txBody>
      </p:sp>
      <p:sp>
        <p:nvSpPr>
          <p:cNvPr id="8" name="Title 1"/>
          <p:cNvSpPr>
            <a:spLocks noGrp="1"/>
          </p:cNvSpPr>
          <p:nvPr>
            <p:ph type="title"/>
          </p:nvPr>
        </p:nvSpPr>
        <p:spPr>
          <a:xfrm>
            <a:off x="310345" y="324000"/>
            <a:ext cx="8496000" cy="756000"/>
          </a:xfrm>
        </p:spPr>
        <p:txBody>
          <a:bodyPr/>
          <a:lstStyle/>
          <a:p>
            <a:r>
              <a:rPr lang="en-US" sz="3200" dirty="0" smtClean="0"/>
              <a:t>Compliance Flavors</a:t>
            </a:r>
            <a:endParaRPr lang="en-US" sz="3200" b="0" dirty="0">
              <a:solidFill>
                <a:schemeClr val="tx2">
                  <a:lumMod val="75000"/>
                </a:schemeClr>
              </a:solidFill>
            </a:endParaRPr>
          </a:p>
        </p:txBody>
      </p:sp>
    </p:spTree>
    <p:extLst>
      <p:ext uri="{BB962C8B-B14F-4D97-AF65-F5344CB8AC3E}">
        <p14:creationId xmlns:p14="http://schemas.microsoft.com/office/powerpoint/2010/main" val="32389051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15</a:t>
            </a:fld>
            <a:endParaRPr lang="en-US"/>
          </a:p>
        </p:txBody>
      </p:sp>
      <p:sp>
        <p:nvSpPr>
          <p:cNvPr id="8" name="Title 1"/>
          <p:cNvSpPr>
            <a:spLocks noGrp="1"/>
          </p:cNvSpPr>
          <p:nvPr>
            <p:ph type="title"/>
          </p:nvPr>
        </p:nvSpPr>
        <p:spPr>
          <a:xfrm>
            <a:off x="310345" y="324000"/>
            <a:ext cx="8496000" cy="756000"/>
          </a:xfrm>
        </p:spPr>
        <p:txBody>
          <a:bodyPr/>
          <a:lstStyle/>
          <a:p>
            <a:pPr marL="228600" indent="0"/>
            <a:r>
              <a:rPr lang="en-US" sz="3200" dirty="0">
                <a:cs typeface="Arial"/>
              </a:rPr>
              <a:t>The Further You’ll Go, The More the Bleisure</a:t>
            </a:r>
          </a:p>
        </p:txBody>
      </p:sp>
      <p:pic>
        <p:nvPicPr>
          <p:cNvPr id="5" name="Picture 4" descr="Farther you go the more you bleis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51" y="1297227"/>
            <a:ext cx="7937500" cy="5041900"/>
          </a:xfrm>
          <a:prstGeom prst="rect">
            <a:avLst/>
          </a:prstGeom>
        </p:spPr>
      </p:pic>
    </p:spTree>
    <p:extLst>
      <p:ext uri="{BB962C8B-B14F-4D97-AF65-F5344CB8AC3E}">
        <p14:creationId xmlns:p14="http://schemas.microsoft.com/office/powerpoint/2010/main" val="21818143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16</a:t>
            </a:fld>
            <a:endParaRPr lang="en-US"/>
          </a:p>
        </p:txBody>
      </p:sp>
      <p:sp>
        <p:nvSpPr>
          <p:cNvPr id="4" name="Content Placeholder 3"/>
          <p:cNvSpPr>
            <a:spLocks noGrp="1"/>
          </p:cNvSpPr>
          <p:nvPr>
            <p:ph idx="1"/>
          </p:nvPr>
        </p:nvSpPr>
        <p:spPr>
          <a:xfrm>
            <a:off x="324096" y="1681275"/>
            <a:ext cx="3950045" cy="4800600"/>
          </a:xfrm>
        </p:spPr>
        <p:txBody>
          <a:bodyPr>
            <a:normAutofit/>
          </a:bodyPr>
          <a:lstStyle/>
          <a:p>
            <a:r>
              <a:rPr lang="en-US" sz="2800" b="0" dirty="0" smtClean="0">
                <a:latin typeface="Arial"/>
                <a:cs typeface="Arial"/>
              </a:rPr>
              <a:t>Class</a:t>
            </a:r>
          </a:p>
          <a:p>
            <a:r>
              <a:rPr lang="en-US" sz="2800" b="0" dirty="0" smtClean="0">
                <a:latin typeface="Arial"/>
                <a:cs typeface="Arial"/>
              </a:rPr>
              <a:t>VIP’s, Road Warriors, Execs</a:t>
            </a:r>
          </a:p>
          <a:p>
            <a:r>
              <a:rPr lang="en-US" sz="2800" b="0" dirty="0" smtClean="0">
                <a:latin typeface="Arial"/>
                <a:cs typeface="Arial"/>
              </a:rPr>
              <a:t>Booking Channel</a:t>
            </a:r>
          </a:p>
          <a:p>
            <a:r>
              <a:rPr lang="en-US" sz="2800" b="0" dirty="0" smtClean="0">
                <a:latin typeface="Arial"/>
                <a:cs typeface="Arial"/>
              </a:rPr>
              <a:t>Retention and recruiting </a:t>
            </a:r>
          </a:p>
          <a:p>
            <a:r>
              <a:rPr lang="en-US" sz="2800" b="0" dirty="0" smtClean="0">
                <a:latin typeface="Arial"/>
                <a:cs typeface="Arial"/>
              </a:rPr>
              <a:t>Meetings</a:t>
            </a:r>
          </a:p>
          <a:p>
            <a:r>
              <a:rPr lang="en-US" sz="2800" b="0" dirty="0" smtClean="0">
                <a:latin typeface="Arial"/>
                <a:cs typeface="Arial"/>
              </a:rPr>
              <a:t>“</a:t>
            </a:r>
            <a:r>
              <a:rPr lang="en-US" sz="2800" b="0" dirty="0" err="1" smtClean="0">
                <a:latin typeface="Arial"/>
                <a:cs typeface="Arial"/>
              </a:rPr>
              <a:t>Wokcation</a:t>
            </a:r>
            <a:r>
              <a:rPr lang="en-US" sz="2800" b="0" dirty="0" smtClean="0">
                <a:latin typeface="Arial"/>
                <a:cs typeface="Arial"/>
              </a:rPr>
              <a:t>”</a:t>
            </a:r>
          </a:p>
          <a:p>
            <a:endParaRPr lang="en-US" sz="2800" b="0" dirty="0" smtClean="0">
              <a:latin typeface="Arial"/>
              <a:cs typeface="Arial"/>
            </a:endParaRPr>
          </a:p>
          <a:p>
            <a:pPr marL="228600" indent="0">
              <a:buNone/>
            </a:pPr>
            <a:endParaRPr lang="en-US" sz="2800" b="0" dirty="0" smtClean="0">
              <a:latin typeface="Arial"/>
              <a:cs typeface="Arial"/>
            </a:endParaRPr>
          </a:p>
        </p:txBody>
      </p:sp>
      <p:sp>
        <p:nvSpPr>
          <p:cNvPr id="8" name="Title 1"/>
          <p:cNvSpPr>
            <a:spLocks noGrp="1"/>
          </p:cNvSpPr>
          <p:nvPr>
            <p:ph type="title"/>
          </p:nvPr>
        </p:nvSpPr>
        <p:spPr>
          <a:xfrm>
            <a:off x="310345" y="324000"/>
            <a:ext cx="8496000" cy="756000"/>
          </a:xfrm>
        </p:spPr>
        <p:txBody>
          <a:bodyPr/>
          <a:lstStyle/>
          <a:p>
            <a:r>
              <a:rPr lang="en-US" sz="3200" dirty="0" smtClean="0"/>
              <a:t>Compliance Considerations</a:t>
            </a:r>
            <a:endParaRPr lang="en-US" sz="3200" b="0" dirty="0">
              <a:solidFill>
                <a:schemeClr val="tx2">
                  <a:lumMod val="75000"/>
                </a:schemeClr>
              </a:solidFill>
            </a:endParaRPr>
          </a:p>
        </p:txBody>
      </p:sp>
      <p:pic>
        <p:nvPicPr>
          <p:cNvPr id="5" name="Picture 4" descr="Purpose of Tri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57" y="3672502"/>
            <a:ext cx="8707027" cy="3185498"/>
          </a:xfrm>
          <a:prstGeom prst="rect">
            <a:avLst/>
          </a:prstGeom>
        </p:spPr>
      </p:pic>
      <p:sp>
        <p:nvSpPr>
          <p:cNvPr id="9" name="Content Placeholder 3"/>
          <p:cNvSpPr txBox="1">
            <a:spLocks/>
          </p:cNvSpPr>
          <p:nvPr/>
        </p:nvSpPr>
        <p:spPr bwMode="gray">
          <a:xfrm>
            <a:off x="4450218" y="1738093"/>
            <a:ext cx="3950045" cy="4800600"/>
          </a:xfrm>
          <a:prstGeom prst="rect">
            <a:avLst/>
          </a:prstGeom>
        </p:spPr>
        <p:txBody>
          <a:bodyPr vert="horz" lIns="0" tIns="91440" rIns="0" bIns="91440" rtlCol="0">
            <a:normAutofit/>
          </a:bodyPr>
          <a:lstStyle>
            <a:lvl1pPr marL="457200" indent="-228600" algn="l" defTabSz="914400" rtl="0" eaLnBrk="1" latinLnBrk="0" hangingPunct="1">
              <a:spcBef>
                <a:spcPts val="400"/>
              </a:spcBef>
              <a:spcAft>
                <a:spcPts val="400"/>
              </a:spcAft>
              <a:buClr>
                <a:schemeClr val="accent1"/>
              </a:buClr>
              <a:buSzPct val="80000"/>
              <a:buFont typeface="Wingdings" pitchFamily="2" charset="2"/>
              <a:buChar char="§"/>
              <a:defRPr sz="2200" b="1" kern="1200" baseline="0">
                <a:solidFill>
                  <a:schemeClr val="tx2">
                    <a:lumMod val="75000"/>
                  </a:schemeClr>
                </a:solidFill>
                <a:latin typeface="Verdana" pitchFamily="34" charset="0"/>
                <a:ea typeface="Verdana" pitchFamily="34" charset="0"/>
                <a:cs typeface="Verdana" pitchFamily="34" charset="0"/>
              </a:defRPr>
            </a:lvl1pPr>
            <a:lvl2pPr marL="685800" indent="-228600" algn="l" defTabSz="914400" rtl="0" eaLnBrk="1" latinLnBrk="0" hangingPunct="1">
              <a:spcBef>
                <a:spcPts val="400"/>
              </a:spcBef>
              <a:spcAft>
                <a:spcPts val="400"/>
              </a:spcAft>
              <a:buClr>
                <a:schemeClr val="accent1"/>
              </a:buClr>
              <a:buSzPct val="8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2pPr>
            <a:lvl3pPr marL="914400" indent="-180000" algn="l" defTabSz="914400" rtl="0" eaLnBrk="1" latinLnBrk="0" hangingPunct="1">
              <a:spcBef>
                <a:spcPts val="400"/>
              </a:spcBef>
              <a:spcAft>
                <a:spcPts val="400"/>
              </a:spcAft>
              <a:buClr>
                <a:schemeClr val="accent1"/>
              </a:buClr>
              <a:buSzPct val="100000"/>
              <a:buFont typeface="Wingdings" pitchFamily="2" charset="2"/>
              <a:buChar char=""/>
              <a:defRPr sz="2200" kern="1200">
                <a:solidFill>
                  <a:schemeClr val="tx2">
                    <a:lumMod val="75000"/>
                  </a:schemeClr>
                </a:solidFill>
                <a:latin typeface="Verdana" pitchFamily="34" charset="0"/>
                <a:ea typeface="Verdana" pitchFamily="34" charset="0"/>
                <a:cs typeface="Verdana" pitchFamily="34" charset="0"/>
              </a:defRPr>
            </a:lvl3pPr>
            <a:lvl4pPr marL="1143000" indent="-180000" algn="l" defTabSz="914400" rtl="0" eaLnBrk="1" latinLnBrk="0" hangingPunct="1">
              <a:spcBef>
                <a:spcPts val="400"/>
              </a:spcBef>
              <a:spcAft>
                <a:spcPts val="400"/>
              </a:spcAft>
              <a:buClr>
                <a:schemeClr val="accent2"/>
              </a:buClr>
              <a:buSzPct val="100000"/>
              <a:buFont typeface="Arial" pitchFamily="34" charset="0"/>
              <a:buChar char="»"/>
              <a:defRPr sz="2200" kern="1200">
                <a:solidFill>
                  <a:schemeClr val="tx2">
                    <a:lumMod val="75000"/>
                  </a:schemeClr>
                </a:solidFill>
                <a:latin typeface="Verdana" pitchFamily="34" charset="0"/>
                <a:ea typeface="Verdana" pitchFamily="34" charset="0"/>
                <a:cs typeface="Verdana" pitchFamily="34" charset="0"/>
              </a:defRPr>
            </a:lvl4pPr>
            <a:lvl5pPr marL="1371600" indent="-180000" algn="l" defTabSz="914400" rtl="0" eaLnBrk="1" latinLnBrk="0" hangingPunct="1">
              <a:spcBef>
                <a:spcPts val="400"/>
              </a:spcBef>
              <a:spcAft>
                <a:spcPts val="400"/>
              </a:spcAft>
              <a:buClr>
                <a:schemeClr val="accent2"/>
              </a:buClr>
              <a:buSzPct val="10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dirty="0" smtClean="0">
                <a:latin typeface="Arial"/>
                <a:cs typeface="Arial"/>
              </a:rPr>
              <a:t>Retention and recruiting </a:t>
            </a:r>
          </a:p>
          <a:p>
            <a:r>
              <a:rPr lang="en-US" sz="2800" b="0" dirty="0" smtClean="0">
                <a:latin typeface="Arial"/>
                <a:cs typeface="Arial"/>
              </a:rPr>
              <a:t>Meetings</a:t>
            </a:r>
          </a:p>
          <a:p>
            <a:r>
              <a:rPr lang="en-US" sz="2800" b="0" dirty="0" smtClean="0">
                <a:latin typeface="Arial"/>
                <a:cs typeface="Arial"/>
              </a:rPr>
              <a:t>“</a:t>
            </a:r>
            <a:r>
              <a:rPr lang="en-US" sz="2800" b="0" dirty="0" err="1" smtClean="0">
                <a:latin typeface="Arial"/>
                <a:cs typeface="Arial"/>
              </a:rPr>
              <a:t>Workcation</a:t>
            </a:r>
            <a:r>
              <a:rPr lang="en-US" sz="2800" b="0" dirty="0" smtClean="0">
                <a:latin typeface="Arial"/>
                <a:cs typeface="Arial"/>
              </a:rPr>
              <a:t>”</a:t>
            </a:r>
          </a:p>
          <a:p>
            <a:endParaRPr lang="en-US" sz="2800" b="0" dirty="0" smtClean="0">
              <a:latin typeface="Arial"/>
              <a:cs typeface="Arial"/>
            </a:endParaRPr>
          </a:p>
          <a:p>
            <a:pPr marL="228600" indent="0">
              <a:buFont typeface="Wingdings" pitchFamily="2" charset="2"/>
              <a:buNone/>
            </a:pPr>
            <a:endParaRPr lang="en-US" sz="2800" b="0" dirty="0" smtClean="0">
              <a:latin typeface="Arial"/>
              <a:cs typeface="Arial"/>
            </a:endParaRPr>
          </a:p>
        </p:txBody>
      </p:sp>
    </p:spTree>
    <p:extLst>
      <p:ext uri="{BB962C8B-B14F-4D97-AF65-F5344CB8AC3E}">
        <p14:creationId xmlns:p14="http://schemas.microsoft.com/office/powerpoint/2010/main" val="25650948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17</a:t>
            </a:fld>
            <a:endParaRPr lang="en-US"/>
          </a:p>
        </p:txBody>
      </p:sp>
      <p:sp>
        <p:nvSpPr>
          <p:cNvPr id="4" name="Title 3"/>
          <p:cNvSpPr>
            <a:spLocks noGrp="1"/>
          </p:cNvSpPr>
          <p:nvPr>
            <p:ph type="title"/>
          </p:nvPr>
        </p:nvSpPr>
        <p:spPr/>
        <p:txBody>
          <a:bodyPr/>
          <a:lstStyle/>
          <a:p>
            <a:r>
              <a:rPr lang="en-US" sz="3200" dirty="0" smtClean="0"/>
              <a:t>Safety &amp; Security on the Rise</a:t>
            </a:r>
            <a:endParaRPr lang="en-US" sz="3200" dirty="0"/>
          </a:p>
        </p:txBody>
      </p:sp>
      <p:pic>
        <p:nvPicPr>
          <p:cNvPr id="5" name="Picture 4" descr="TRM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85" y="1407081"/>
            <a:ext cx="3429000" cy="4559300"/>
          </a:xfrm>
          <a:prstGeom prst="rect">
            <a:avLst/>
          </a:prstGeom>
        </p:spPr>
      </p:pic>
      <p:pic>
        <p:nvPicPr>
          <p:cNvPr id="7" name="Picture 6" descr="TRM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95" y="1393422"/>
            <a:ext cx="3276600" cy="4559300"/>
          </a:xfrm>
          <a:prstGeom prst="rect">
            <a:avLst/>
          </a:prstGeom>
        </p:spPr>
      </p:pic>
      <p:sp>
        <p:nvSpPr>
          <p:cNvPr id="8" name="Content Placeholder 2"/>
          <p:cNvSpPr>
            <a:spLocks noGrp="1"/>
          </p:cNvSpPr>
          <p:nvPr>
            <p:ph idx="1"/>
          </p:nvPr>
        </p:nvSpPr>
        <p:spPr>
          <a:xfrm>
            <a:off x="324095" y="5926077"/>
            <a:ext cx="7737255" cy="555798"/>
          </a:xfrm>
        </p:spPr>
        <p:txBody>
          <a:bodyPr/>
          <a:lstStyle/>
          <a:p>
            <a:pPr marL="228600" indent="0" algn="ctr">
              <a:buNone/>
            </a:pPr>
            <a:r>
              <a:rPr lang="en-US" b="0" dirty="0" smtClean="0"/>
              <a:t>Offer access to Risk Tools for Bleisure?</a:t>
            </a:r>
            <a:endParaRPr lang="en-US" b="0" dirty="0"/>
          </a:p>
        </p:txBody>
      </p:sp>
    </p:spTree>
    <p:extLst>
      <p:ext uri="{BB962C8B-B14F-4D97-AF65-F5344CB8AC3E}">
        <p14:creationId xmlns:p14="http://schemas.microsoft.com/office/powerpoint/2010/main" val="367290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18</a:t>
            </a:fld>
            <a:endParaRPr lang="en-US"/>
          </a:p>
        </p:txBody>
      </p:sp>
      <p:sp>
        <p:nvSpPr>
          <p:cNvPr id="3" name="Content Placeholder 2"/>
          <p:cNvSpPr>
            <a:spLocks noGrp="1"/>
          </p:cNvSpPr>
          <p:nvPr>
            <p:ph idx="1"/>
          </p:nvPr>
        </p:nvSpPr>
        <p:spPr/>
        <p:txBody>
          <a:bodyPr>
            <a:normAutofit/>
          </a:bodyPr>
          <a:lstStyle/>
          <a:p>
            <a:pPr lvl="0" fontAlgn="base"/>
            <a:r>
              <a:rPr lang="en-US" sz="2400" b="0" dirty="0">
                <a:latin typeface="Arial"/>
                <a:cs typeface="Arial"/>
              </a:rPr>
              <a:t>81% of respondents </a:t>
            </a:r>
            <a:r>
              <a:rPr lang="en-US" sz="2400" b="0" dirty="0" smtClean="0">
                <a:latin typeface="Arial"/>
                <a:cs typeface="Arial"/>
              </a:rPr>
              <a:t>plan to take </a:t>
            </a:r>
            <a:r>
              <a:rPr lang="en-US" sz="2400" b="0" dirty="0">
                <a:latin typeface="Arial"/>
                <a:cs typeface="Arial"/>
              </a:rPr>
              <a:t>trips that combine business and leisure.</a:t>
            </a:r>
          </a:p>
          <a:p>
            <a:pPr lvl="0" fontAlgn="base"/>
            <a:r>
              <a:rPr lang="en-US" sz="2400" b="0" dirty="0">
                <a:latin typeface="Arial"/>
                <a:cs typeface="Arial"/>
              </a:rPr>
              <a:t>51% </a:t>
            </a:r>
            <a:r>
              <a:rPr lang="en-US" sz="2400" b="0" dirty="0" smtClean="0">
                <a:latin typeface="Arial"/>
                <a:cs typeface="Arial"/>
              </a:rPr>
              <a:t>plan </a:t>
            </a:r>
            <a:r>
              <a:rPr lang="en-US" sz="2400" b="0" dirty="0">
                <a:latin typeface="Arial"/>
                <a:cs typeface="Arial"/>
              </a:rPr>
              <a:t>to do this in 2017 on more than one occasion</a:t>
            </a:r>
            <a:r>
              <a:rPr lang="en-US" sz="2400" b="0" dirty="0" smtClean="0">
                <a:latin typeface="Arial"/>
                <a:cs typeface="Arial"/>
              </a:rPr>
              <a:t>.</a:t>
            </a:r>
          </a:p>
          <a:p>
            <a:pPr lvl="0" fontAlgn="base"/>
            <a:endParaRPr lang="en-US" sz="2800" b="0" i="1" dirty="0" smtClean="0">
              <a:latin typeface="Arial"/>
              <a:cs typeface="Arial"/>
            </a:endParaRPr>
          </a:p>
          <a:p>
            <a:pPr lvl="0" fontAlgn="base"/>
            <a:r>
              <a:rPr lang="en-US" sz="2800" b="0" i="1" dirty="0" smtClean="0">
                <a:latin typeface="Arial"/>
                <a:cs typeface="Arial"/>
              </a:rPr>
              <a:t>The New Bleisure</a:t>
            </a:r>
            <a:endParaRPr lang="en-US" sz="2800" b="0" i="1" dirty="0">
              <a:latin typeface="Arial"/>
              <a:cs typeface="Arial"/>
            </a:endParaRPr>
          </a:p>
          <a:p>
            <a:pPr lvl="2" fontAlgn="base"/>
            <a:r>
              <a:rPr lang="en-US" sz="2400" b="0" dirty="0">
                <a:latin typeface="Arial"/>
                <a:cs typeface="Arial"/>
              </a:rPr>
              <a:t>23% of respondents say that they will be traveling in 2017 with the specific aim of co-working or a “</a:t>
            </a:r>
            <a:r>
              <a:rPr lang="en-US" sz="2400" b="0" dirty="0" err="1">
                <a:latin typeface="Arial"/>
                <a:cs typeface="Arial"/>
              </a:rPr>
              <a:t>workcation</a:t>
            </a:r>
            <a:r>
              <a:rPr lang="en-US" sz="2400" b="0" dirty="0">
                <a:latin typeface="Arial"/>
                <a:cs typeface="Arial"/>
              </a:rPr>
              <a:t>” </a:t>
            </a:r>
            <a:endParaRPr lang="en-US" sz="2400" b="0" dirty="0" smtClean="0">
              <a:latin typeface="Arial"/>
              <a:cs typeface="Arial"/>
            </a:endParaRPr>
          </a:p>
        </p:txBody>
      </p:sp>
      <p:sp>
        <p:nvSpPr>
          <p:cNvPr id="4" name="Title 3"/>
          <p:cNvSpPr>
            <a:spLocks noGrp="1"/>
          </p:cNvSpPr>
          <p:nvPr>
            <p:ph type="title"/>
          </p:nvPr>
        </p:nvSpPr>
        <p:spPr/>
        <p:txBody>
          <a:bodyPr/>
          <a:lstStyle/>
          <a:p>
            <a:r>
              <a:rPr lang="en-US" sz="3200" dirty="0"/>
              <a:t>E</a:t>
            </a:r>
            <a:r>
              <a:rPr lang="en-US" sz="3200" dirty="0" smtClean="0"/>
              <a:t>ntrepreneurs are no Exception</a:t>
            </a:r>
            <a:endParaRPr lang="en-US" sz="3200" dirty="0"/>
          </a:p>
        </p:txBody>
      </p:sp>
    </p:spTree>
    <p:extLst>
      <p:ext uri="{BB962C8B-B14F-4D97-AF65-F5344CB8AC3E}">
        <p14:creationId xmlns:p14="http://schemas.microsoft.com/office/powerpoint/2010/main" val="4038873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19</a:t>
            </a:fld>
            <a:endParaRPr lang="en-US"/>
          </a:p>
        </p:txBody>
      </p:sp>
      <p:sp>
        <p:nvSpPr>
          <p:cNvPr id="4" name="Title 3"/>
          <p:cNvSpPr>
            <a:spLocks noGrp="1"/>
          </p:cNvSpPr>
          <p:nvPr>
            <p:ph type="title"/>
          </p:nvPr>
        </p:nvSpPr>
        <p:spPr/>
        <p:txBody>
          <a:bodyPr/>
          <a:lstStyle/>
          <a:p>
            <a:r>
              <a:rPr lang="en-US" sz="3200" dirty="0" smtClean="0"/>
              <a:t>Our Different Customers</a:t>
            </a:r>
            <a:r>
              <a:rPr lang="en-US" dirty="0" smtClean="0"/>
              <a:t> </a:t>
            </a:r>
            <a:endParaRPr lang="en-US" dirty="0"/>
          </a:p>
        </p:txBody>
      </p:sp>
      <p:pic>
        <p:nvPicPr>
          <p:cNvPr id="7" name="Picture 6" descr="Customer Experience Ic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39" y="1451254"/>
            <a:ext cx="8034830" cy="5199683"/>
          </a:xfrm>
          <a:prstGeom prst="rect">
            <a:avLst/>
          </a:prstGeom>
        </p:spPr>
      </p:pic>
    </p:spTree>
    <p:extLst>
      <p:ext uri="{BB962C8B-B14F-4D97-AF65-F5344CB8AC3E}">
        <p14:creationId xmlns:p14="http://schemas.microsoft.com/office/powerpoint/2010/main" val="140803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2</a:t>
            </a:fld>
            <a:endParaRPr lang="en-US"/>
          </a:p>
        </p:txBody>
      </p:sp>
      <p:sp>
        <p:nvSpPr>
          <p:cNvPr id="4" name="Title 3"/>
          <p:cNvSpPr>
            <a:spLocks noGrp="1"/>
          </p:cNvSpPr>
          <p:nvPr>
            <p:ph type="title"/>
          </p:nvPr>
        </p:nvSpPr>
        <p:spPr/>
        <p:txBody>
          <a:bodyPr/>
          <a:lstStyle/>
          <a:p>
            <a:endParaRPr lang="en-US"/>
          </a:p>
        </p:txBody>
      </p:sp>
      <p:pic>
        <p:nvPicPr>
          <p:cNvPr id="6" name="Picture 5" descr="watercolor-hearts-pattern-animated-gi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9540331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20</a:t>
            </a:fld>
            <a:endParaRPr lang="en-US"/>
          </a:p>
        </p:txBody>
      </p:sp>
      <p:sp>
        <p:nvSpPr>
          <p:cNvPr id="4" name="Title 3"/>
          <p:cNvSpPr>
            <a:spLocks noGrp="1"/>
          </p:cNvSpPr>
          <p:nvPr>
            <p:ph type="title"/>
          </p:nvPr>
        </p:nvSpPr>
        <p:spPr/>
        <p:txBody>
          <a:bodyPr/>
          <a:lstStyle/>
          <a:p>
            <a:r>
              <a:rPr lang="en-US" sz="3200" dirty="0" smtClean="0"/>
              <a:t>More Pleasure than Business</a:t>
            </a:r>
            <a:endParaRPr lang="en-US" sz="3200" dirty="0"/>
          </a:p>
        </p:txBody>
      </p:sp>
      <p:pic>
        <p:nvPicPr>
          <p:cNvPr id="7" name="Picture 6" descr="More Pleasure than Business Busine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8" y="2375892"/>
            <a:ext cx="4350995" cy="3580907"/>
          </a:xfrm>
          <a:prstGeom prst="rect">
            <a:avLst/>
          </a:prstGeom>
        </p:spPr>
      </p:pic>
      <p:pic>
        <p:nvPicPr>
          <p:cNvPr id="9" name="Picture 8" descr="More Pleasure than Business - Pleas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573" y="2321276"/>
            <a:ext cx="4177427" cy="3536528"/>
          </a:xfrm>
          <a:prstGeom prst="rect">
            <a:avLst/>
          </a:prstGeom>
        </p:spPr>
      </p:pic>
    </p:spTree>
    <p:extLst>
      <p:ext uri="{BB962C8B-B14F-4D97-AF65-F5344CB8AC3E}">
        <p14:creationId xmlns:p14="http://schemas.microsoft.com/office/powerpoint/2010/main" val="59661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21</a:t>
            </a:fld>
            <a:endParaRPr lang="en-US"/>
          </a:p>
        </p:txBody>
      </p:sp>
      <p:sp>
        <p:nvSpPr>
          <p:cNvPr id="8" name="Title 1"/>
          <p:cNvSpPr>
            <a:spLocks noGrp="1"/>
          </p:cNvSpPr>
          <p:nvPr>
            <p:ph type="title"/>
          </p:nvPr>
        </p:nvSpPr>
        <p:spPr>
          <a:xfrm>
            <a:off x="310345" y="324000"/>
            <a:ext cx="8496000" cy="756000"/>
          </a:xfrm>
        </p:spPr>
        <p:txBody>
          <a:bodyPr/>
          <a:lstStyle/>
          <a:p>
            <a:r>
              <a:rPr lang="en-US" sz="3200" dirty="0" smtClean="0"/>
              <a:t>Can Business &amp; Leisure Coexist</a:t>
            </a:r>
            <a:endParaRPr lang="en-US" sz="3200" b="0" dirty="0">
              <a:solidFill>
                <a:schemeClr val="tx2">
                  <a:lumMod val="75000"/>
                </a:schemeClr>
              </a:solidFill>
            </a:endParaRPr>
          </a:p>
        </p:txBody>
      </p:sp>
      <p:pic>
        <p:nvPicPr>
          <p:cNvPr id="10" name="Picture 9" descr="Bleisure-Traveller Coexi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85" y="1646225"/>
            <a:ext cx="7831564" cy="5225430"/>
          </a:xfrm>
          <a:prstGeom prst="rect">
            <a:avLst/>
          </a:prstGeom>
        </p:spPr>
      </p:pic>
    </p:spTree>
    <p:extLst>
      <p:ext uri="{BB962C8B-B14F-4D97-AF65-F5344CB8AC3E}">
        <p14:creationId xmlns:p14="http://schemas.microsoft.com/office/powerpoint/2010/main" val="29341146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22</a:t>
            </a:fld>
            <a:endParaRPr lang="en-US"/>
          </a:p>
        </p:txBody>
      </p:sp>
      <p:sp>
        <p:nvSpPr>
          <p:cNvPr id="3" name="Content Placeholder 2"/>
          <p:cNvSpPr>
            <a:spLocks noGrp="1"/>
          </p:cNvSpPr>
          <p:nvPr>
            <p:ph idx="1"/>
          </p:nvPr>
        </p:nvSpPr>
        <p:spPr>
          <a:xfrm>
            <a:off x="324095" y="1681275"/>
            <a:ext cx="8524607" cy="4800600"/>
          </a:xfrm>
        </p:spPr>
        <p:txBody>
          <a:bodyPr>
            <a:normAutofit/>
          </a:bodyPr>
          <a:lstStyle/>
          <a:p>
            <a:r>
              <a:rPr lang="en-US" b="0" dirty="0">
                <a:latin typeface="Arial"/>
                <a:cs typeface="Arial"/>
              </a:rPr>
              <a:t>CWT Solutions Group </a:t>
            </a:r>
            <a:r>
              <a:rPr lang="en-US" b="0" dirty="0" smtClean="0">
                <a:latin typeface="Arial"/>
                <a:cs typeface="Arial"/>
              </a:rPr>
              <a:t>- “</a:t>
            </a:r>
            <a:r>
              <a:rPr lang="en-US" b="0" dirty="0">
                <a:latin typeface="Arial"/>
                <a:cs typeface="Arial"/>
              </a:rPr>
              <a:t>A Quantitative look at the Bleisure Phenomenon</a:t>
            </a:r>
            <a:r>
              <a:rPr lang="en-US" b="0" dirty="0" smtClean="0">
                <a:latin typeface="Arial"/>
                <a:cs typeface="Arial"/>
              </a:rPr>
              <a:t>”</a:t>
            </a:r>
          </a:p>
          <a:p>
            <a:pPr lvl="2"/>
            <a:r>
              <a:rPr lang="en-US" sz="1600" b="0" dirty="0">
                <a:latin typeface="Arial"/>
                <a:cs typeface="Arial"/>
              </a:rPr>
              <a:t>http://</a:t>
            </a:r>
            <a:r>
              <a:rPr lang="en-US" sz="1600" b="0" dirty="0" err="1">
                <a:latin typeface="Arial"/>
                <a:cs typeface="Arial"/>
              </a:rPr>
              <a:t>www.carlsonwagonlit.com</a:t>
            </a:r>
            <a:r>
              <a:rPr lang="en-US" sz="1600" b="0" dirty="0">
                <a:latin typeface="Arial"/>
                <a:cs typeface="Arial"/>
              </a:rPr>
              <a:t>/content/dam/</a:t>
            </a:r>
            <a:r>
              <a:rPr lang="en-US" sz="1600" b="0" dirty="0" err="1">
                <a:latin typeface="Arial"/>
                <a:cs typeface="Arial"/>
              </a:rPr>
              <a:t>cwt</a:t>
            </a:r>
            <a:r>
              <a:rPr lang="en-US" sz="1600" b="0" dirty="0">
                <a:latin typeface="Arial"/>
                <a:cs typeface="Arial"/>
              </a:rPr>
              <a:t>/</a:t>
            </a:r>
            <a:r>
              <a:rPr lang="en-US" sz="1600" b="0" dirty="0" err="1">
                <a:latin typeface="Arial"/>
                <a:cs typeface="Arial"/>
              </a:rPr>
              <a:t>pdf</a:t>
            </a:r>
            <a:r>
              <a:rPr lang="en-US" sz="1600" b="0" dirty="0">
                <a:latin typeface="Arial"/>
                <a:cs typeface="Arial"/>
              </a:rPr>
              <a:t>/insights/20160712-solutions-group-white-paper-</a:t>
            </a:r>
            <a:r>
              <a:rPr lang="en-US" sz="1600" b="0" dirty="0" smtClean="0">
                <a:latin typeface="Arial"/>
                <a:cs typeface="Arial"/>
              </a:rPr>
              <a:t>bleisure.pdf</a:t>
            </a:r>
            <a:endParaRPr lang="en-US" sz="1600" b="0" dirty="0">
              <a:latin typeface="Arial"/>
              <a:cs typeface="Arial"/>
            </a:endParaRPr>
          </a:p>
          <a:p>
            <a:r>
              <a:rPr lang="en-US" b="0" dirty="0" smtClean="0">
                <a:latin typeface="Arial"/>
                <a:cs typeface="Arial"/>
              </a:rPr>
              <a:t>Expedia Media Solutions - “Discover </a:t>
            </a:r>
            <a:r>
              <a:rPr lang="en-US" b="0" dirty="0">
                <a:latin typeface="Arial"/>
                <a:cs typeface="Arial"/>
              </a:rPr>
              <a:t>the Untapped Mind of a Bleisure </a:t>
            </a:r>
            <a:r>
              <a:rPr lang="en-US" b="0" dirty="0" smtClean="0">
                <a:latin typeface="Arial"/>
                <a:cs typeface="Arial"/>
              </a:rPr>
              <a:t>Traveler” </a:t>
            </a:r>
          </a:p>
          <a:p>
            <a:pPr lvl="2"/>
            <a:r>
              <a:rPr lang="en-US" sz="1600" b="0" dirty="0">
                <a:latin typeface="Arial"/>
                <a:cs typeface="Arial"/>
                <a:hlinkClick r:id="rId2"/>
              </a:rPr>
              <a:t>https://info.advertising.expedia.com/custom-research-bleisure-travel-</a:t>
            </a:r>
            <a:r>
              <a:rPr lang="en-US" sz="1600" b="0" dirty="0" smtClean="0">
                <a:latin typeface="Arial"/>
                <a:cs typeface="Arial"/>
                <a:hlinkClick r:id="rId2"/>
              </a:rPr>
              <a:t>market</a:t>
            </a:r>
            <a:endParaRPr lang="en-US" sz="1600" b="0" dirty="0" smtClean="0">
              <a:latin typeface="Arial"/>
              <a:cs typeface="Arial"/>
            </a:endParaRPr>
          </a:p>
          <a:p>
            <a:r>
              <a:rPr lang="en-US" b="0" dirty="0" smtClean="0">
                <a:latin typeface="Arial"/>
                <a:cs typeface="Arial"/>
              </a:rPr>
              <a:t>International SOS - Travel Risks &amp; Realities</a:t>
            </a:r>
            <a:endParaRPr lang="en-US" sz="1600" b="0" dirty="0" smtClean="0">
              <a:latin typeface="Arial"/>
              <a:cs typeface="Arial"/>
            </a:endParaRPr>
          </a:p>
          <a:p>
            <a:pPr lvl="2"/>
            <a:r>
              <a:rPr lang="en-US" sz="1600" b="0" dirty="0" smtClean="0">
                <a:latin typeface="Arial"/>
                <a:cs typeface="Arial"/>
              </a:rPr>
              <a:t>https</a:t>
            </a:r>
            <a:r>
              <a:rPr lang="en-US" sz="1600" b="0" dirty="0">
                <a:latin typeface="Arial"/>
                <a:cs typeface="Arial"/>
              </a:rPr>
              <a:t>://</a:t>
            </a:r>
            <a:r>
              <a:rPr lang="en-US" sz="1600" b="0" dirty="0" err="1">
                <a:latin typeface="Arial"/>
                <a:cs typeface="Arial"/>
              </a:rPr>
              <a:t>www.internationalsos.com</a:t>
            </a:r>
            <a:r>
              <a:rPr lang="en-US" sz="1600" b="0" dirty="0">
                <a:latin typeface="Arial"/>
                <a:cs typeface="Arial"/>
              </a:rPr>
              <a:t>/risk-outlook</a:t>
            </a:r>
          </a:p>
          <a:p>
            <a:r>
              <a:rPr lang="en-US" b="0" dirty="0">
                <a:latin typeface="Arial"/>
                <a:cs typeface="Arial"/>
              </a:rPr>
              <a:t>Harvard Business Review - How Many People Really Combine Work Trips with Vacation?</a:t>
            </a:r>
          </a:p>
          <a:p>
            <a:pPr lvl="2"/>
            <a:r>
              <a:rPr lang="en-US" sz="1600" u="sng" dirty="0">
                <a:latin typeface="Arial"/>
                <a:cs typeface="Arial"/>
                <a:hlinkClick r:id="rId3"/>
              </a:rPr>
              <a:t>https://hbr.org/2016/09/how-many-people-really-combine-work-trips-with-</a:t>
            </a:r>
            <a:r>
              <a:rPr lang="en-US" sz="1600" u="sng" dirty="0" smtClean="0">
                <a:latin typeface="Arial"/>
                <a:cs typeface="Arial"/>
                <a:hlinkClick r:id="rId3"/>
              </a:rPr>
              <a:t>vacation</a:t>
            </a:r>
            <a:endParaRPr lang="en-US" sz="1600" dirty="0">
              <a:latin typeface="Arial"/>
              <a:cs typeface="Arial"/>
            </a:endParaRPr>
          </a:p>
        </p:txBody>
      </p:sp>
      <p:sp>
        <p:nvSpPr>
          <p:cNvPr id="4" name="Title 3"/>
          <p:cNvSpPr>
            <a:spLocks noGrp="1"/>
          </p:cNvSpPr>
          <p:nvPr>
            <p:ph type="title"/>
          </p:nvPr>
        </p:nvSpPr>
        <p:spPr/>
        <p:txBody>
          <a:bodyPr/>
          <a:lstStyle/>
          <a:p>
            <a:r>
              <a:rPr lang="en-US" sz="3200" dirty="0" smtClean="0"/>
              <a:t>Resources</a:t>
            </a:r>
            <a:endParaRPr lang="en-US" sz="3200" dirty="0"/>
          </a:p>
        </p:txBody>
      </p:sp>
    </p:spTree>
    <p:extLst>
      <p:ext uri="{BB962C8B-B14F-4D97-AF65-F5344CB8AC3E}">
        <p14:creationId xmlns:p14="http://schemas.microsoft.com/office/powerpoint/2010/main" val="773327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23</a:t>
            </a:fld>
            <a:endParaRPr lang="en-US"/>
          </a:p>
        </p:txBody>
      </p:sp>
      <p:sp>
        <p:nvSpPr>
          <p:cNvPr id="3" name="Content Placeholder 2"/>
          <p:cNvSpPr>
            <a:spLocks noGrp="1"/>
          </p:cNvSpPr>
          <p:nvPr>
            <p:ph idx="1"/>
          </p:nvPr>
        </p:nvSpPr>
        <p:spPr/>
        <p:txBody>
          <a:bodyPr>
            <a:normAutofit fontScale="25000" lnSpcReduction="20000"/>
          </a:bodyPr>
          <a:lstStyle/>
          <a:p>
            <a:r>
              <a:rPr lang="en-US" sz="8800" b="0" dirty="0" smtClean="0">
                <a:latin typeface="Arial"/>
                <a:cs typeface="Arial"/>
              </a:rPr>
              <a:t>CNN - Bleisure </a:t>
            </a:r>
            <a:r>
              <a:rPr lang="en-US" sz="8800" b="0" dirty="0">
                <a:latin typeface="Arial"/>
                <a:cs typeface="Arial"/>
              </a:rPr>
              <a:t>travelers: A new tribe injects fun into business trips</a:t>
            </a:r>
          </a:p>
          <a:p>
            <a:pPr lvl="2"/>
            <a:r>
              <a:rPr lang="en-US" sz="6400" b="0" dirty="0">
                <a:latin typeface="Arial"/>
                <a:cs typeface="Arial"/>
              </a:rPr>
              <a:t>http://</a:t>
            </a:r>
            <a:r>
              <a:rPr lang="en-US" sz="6400" b="0" dirty="0" err="1">
                <a:latin typeface="Arial"/>
                <a:cs typeface="Arial"/>
              </a:rPr>
              <a:t>www.cnn.com</a:t>
            </a:r>
            <a:r>
              <a:rPr lang="en-US" sz="6400" b="0" dirty="0">
                <a:latin typeface="Arial"/>
                <a:cs typeface="Arial"/>
              </a:rPr>
              <a:t>/2015/10/13/travel/</a:t>
            </a:r>
            <a:r>
              <a:rPr lang="en-US" sz="6400" b="0" dirty="0" err="1">
                <a:latin typeface="Arial"/>
                <a:cs typeface="Arial"/>
              </a:rPr>
              <a:t>bleisure</a:t>
            </a:r>
            <a:r>
              <a:rPr lang="en-US" sz="6400" b="0" dirty="0">
                <a:latin typeface="Arial"/>
                <a:cs typeface="Arial"/>
              </a:rPr>
              <a:t>-travel</a:t>
            </a:r>
            <a:r>
              <a:rPr lang="en-US" sz="6400" b="0" dirty="0" smtClean="0">
                <a:latin typeface="Arial"/>
                <a:cs typeface="Arial"/>
              </a:rPr>
              <a:t>/</a:t>
            </a:r>
            <a:r>
              <a:rPr lang="en-US" sz="8800" b="0" dirty="0">
                <a:latin typeface="Arial"/>
                <a:cs typeface="Arial"/>
              </a:rPr>
              <a:t> </a:t>
            </a:r>
          </a:p>
          <a:p>
            <a:r>
              <a:rPr lang="en-US" sz="8800" b="0" dirty="0" err="1">
                <a:latin typeface="Arial"/>
                <a:cs typeface="Arial"/>
              </a:rPr>
              <a:t>CEOworld</a:t>
            </a:r>
            <a:r>
              <a:rPr lang="en-US" sz="8800" b="0" dirty="0">
                <a:latin typeface="Arial"/>
                <a:cs typeface="Arial"/>
              </a:rPr>
              <a:t> </a:t>
            </a:r>
            <a:r>
              <a:rPr lang="en-US" sz="8800" b="0" dirty="0" smtClean="0">
                <a:latin typeface="Arial"/>
                <a:cs typeface="Arial"/>
              </a:rPr>
              <a:t>Magazine - Why </a:t>
            </a:r>
            <a:r>
              <a:rPr lang="en-US" sz="8800" b="0" dirty="0">
                <a:latin typeface="Arial"/>
                <a:cs typeface="Arial"/>
              </a:rPr>
              <a:t>Should Organizations Embrace “Bleisure” Travelling</a:t>
            </a:r>
          </a:p>
          <a:p>
            <a:pPr lvl="2"/>
            <a:r>
              <a:rPr lang="en-US" sz="6400" b="0" dirty="0">
                <a:latin typeface="Arial"/>
                <a:cs typeface="Arial"/>
                <a:hlinkClick r:id="rId2"/>
              </a:rPr>
              <a:t>http://ceoworld.biz/2017/02/06/organizations-embrace-bleisure-travelling/?utm_source=ceoworld&amp;utm_medium=CEOWORLD+magazine&amp;utm_campaign=</a:t>
            </a:r>
            <a:r>
              <a:rPr lang="en-US" sz="6400" b="0" dirty="0" smtClean="0">
                <a:latin typeface="Arial"/>
                <a:cs typeface="Arial"/>
                <a:hlinkClick r:id="rId2"/>
              </a:rPr>
              <a:t>twitter</a:t>
            </a:r>
            <a:endParaRPr lang="en-US" sz="8800" b="0" dirty="0">
              <a:latin typeface="Arial"/>
              <a:cs typeface="Arial"/>
            </a:endParaRPr>
          </a:p>
          <a:p>
            <a:r>
              <a:rPr lang="en-US" sz="8800" b="0" dirty="0" smtClean="0">
                <a:latin typeface="Arial"/>
                <a:cs typeface="Arial"/>
              </a:rPr>
              <a:t>Sabre - Bleisure </a:t>
            </a:r>
            <a:r>
              <a:rPr lang="en-US" sz="8800" b="0" dirty="0">
                <a:latin typeface="Arial"/>
                <a:cs typeface="Arial"/>
              </a:rPr>
              <a:t>travel: The benefits of mixing business travel with leisure</a:t>
            </a:r>
          </a:p>
          <a:p>
            <a:pPr lvl="2"/>
            <a:r>
              <a:rPr lang="en-US" sz="6400" b="0" dirty="0">
                <a:latin typeface="Arial"/>
                <a:cs typeface="Arial"/>
                <a:hlinkClick r:id="rId3"/>
              </a:rPr>
              <a:t>https://www.sabre.com/insights/bleisure-travel-the-benefits-of-mixing-business-travel-with-leisure</a:t>
            </a:r>
            <a:r>
              <a:rPr lang="en-US" sz="6400" b="0" dirty="0" smtClean="0">
                <a:latin typeface="Arial"/>
                <a:cs typeface="Arial"/>
                <a:hlinkClick r:id="rId3"/>
              </a:rPr>
              <a:t>/</a:t>
            </a:r>
            <a:endParaRPr lang="en-US" sz="8800" b="0" dirty="0">
              <a:latin typeface="Arial"/>
              <a:cs typeface="Arial"/>
            </a:endParaRPr>
          </a:p>
          <a:p>
            <a:r>
              <a:rPr lang="en-US" sz="8800" b="0" dirty="0" err="1" smtClean="0">
                <a:latin typeface="Arial"/>
                <a:cs typeface="Arial"/>
              </a:rPr>
              <a:t>Founderscard</a:t>
            </a:r>
            <a:r>
              <a:rPr lang="en-US" sz="8800" b="0" dirty="0">
                <a:latin typeface="Arial"/>
                <a:cs typeface="Arial"/>
              </a:rPr>
              <a:t> </a:t>
            </a:r>
            <a:r>
              <a:rPr lang="en-US" sz="8800" b="0" dirty="0" smtClean="0">
                <a:latin typeface="Arial"/>
                <a:cs typeface="Arial"/>
              </a:rPr>
              <a:t>- Where </a:t>
            </a:r>
            <a:r>
              <a:rPr lang="en-US" sz="8800" b="0" dirty="0">
                <a:latin typeface="Arial"/>
                <a:cs typeface="Arial"/>
              </a:rPr>
              <a:t>top entrepreneurs and innovators plan to vacation in </a:t>
            </a:r>
            <a:r>
              <a:rPr lang="en-US" sz="8800" b="0" dirty="0" smtClean="0">
                <a:latin typeface="Arial"/>
                <a:cs typeface="Arial"/>
              </a:rPr>
              <a:t>2017</a:t>
            </a:r>
          </a:p>
          <a:p>
            <a:pPr lvl="2"/>
            <a:r>
              <a:rPr lang="en-US" sz="6400" b="0" u="sng" dirty="0" smtClean="0">
                <a:latin typeface="Arial"/>
                <a:cs typeface="Arial"/>
                <a:hlinkClick r:id="rId4"/>
              </a:rPr>
              <a:t>http</a:t>
            </a:r>
            <a:r>
              <a:rPr lang="en-US" sz="6400" b="0" u="sng" dirty="0">
                <a:latin typeface="Arial"/>
                <a:cs typeface="Arial"/>
                <a:hlinkClick r:id="rId4"/>
              </a:rPr>
              <a:t>://blog.founderscard.com/2016/12/14/the-places-youll-go-where-top-entrepreneurs-and-innovators-plan-to-vacation-in-2017/</a:t>
            </a:r>
            <a:endParaRPr lang="en-US" sz="6400" b="0" dirty="0">
              <a:latin typeface="Arial"/>
              <a:cs typeface="Arial"/>
            </a:endParaRPr>
          </a:p>
          <a:p>
            <a:endParaRPr lang="en-US" dirty="0"/>
          </a:p>
        </p:txBody>
      </p:sp>
      <p:sp>
        <p:nvSpPr>
          <p:cNvPr id="4" name="Title 3"/>
          <p:cNvSpPr>
            <a:spLocks noGrp="1"/>
          </p:cNvSpPr>
          <p:nvPr>
            <p:ph type="title"/>
          </p:nvPr>
        </p:nvSpPr>
        <p:spPr/>
        <p:txBody>
          <a:bodyPr/>
          <a:lstStyle/>
          <a:p>
            <a:r>
              <a:rPr lang="en-US" sz="3200" dirty="0" smtClean="0"/>
              <a:t>Resources (Cont.)</a:t>
            </a:r>
            <a:endParaRPr lang="en-US" sz="3200" dirty="0"/>
          </a:p>
        </p:txBody>
      </p:sp>
    </p:spTree>
    <p:extLst>
      <p:ext uri="{BB962C8B-B14F-4D97-AF65-F5344CB8AC3E}">
        <p14:creationId xmlns:p14="http://schemas.microsoft.com/office/powerpoint/2010/main" val="35001587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24</a:t>
            </a:fld>
            <a:endParaRPr lang="en-US"/>
          </a:p>
        </p:txBody>
      </p:sp>
      <p:sp>
        <p:nvSpPr>
          <p:cNvPr id="8" name="Rectangle 7"/>
          <p:cNvSpPr/>
          <p:nvPr/>
        </p:nvSpPr>
        <p:spPr bwMode="gray">
          <a:xfrm>
            <a:off x="245797" y="0"/>
            <a:ext cx="8657527" cy="139276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miley lo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317" y="314054"/>
            <a:ext cx="6350000" cy="6350000"/>
          </a:xfrm>
          <a:prstGeom prst="rect">
            <a:avLst/>
          </a:prstGeom>
        </p:spPr>
      </p:pic>
    </p:spTree>
    <p:extLst>
      <p:ext uri="{BB962C8B-B14F-4D97-AF65-F5344CB8AC3E}">
        <p14:creationId xmlns:p14="http://schemas.microsoft.com/office/powerpoint/2010/main" val="41387764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019534\AppData\Local\Microsoft\Windows\Temporary Internet Files\Content.IE5\M8B9MV8Z\273539_l_srgb_s_gl[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79"/>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55725" y="600799"/>
            <a:ext cx="8511046" cy="66907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14000" y="600800"/>
            <a:ext cx="8421046" cy="710038"/>
          </a:xfrm>
        </p:spPr>
        <p:txBody>
          <a:bodyPr/>
          <a:lstStyle/>
          <a:p>
            <a:pPr algn="ctr"/>
            <a:r>
              <a:rPr lang="en-US" sz="3600" dirty="0" smtClean="0">
                <a:solidFill>
                  <a:schemeClr val="tx2">
                    <a:lumMod val="75000"/>
                  </a:schemeClr>
                </a:solidFill>
              </a:rPr>
              <a:t>Thank You</a:t>
            </a:r>
            <a:endParaRPr lang="en-US" sz="3600" dirty="0">
              <a:solidFill>
                <a:srgbClr val="005998"/>
              </a:solidFill>
            </a:endParaRPr>
          </a:p>
        </p:txBody>
      </p:sp>
      <p:sp>
        <p:nvSpPr>
          <p:cNvPr id="8" name="Rectangle 7"/>
          <p:cNvSpPr/>
          <p:nvPr/>
        </p:nvSpPr>
        <p:spPr bwMode="gray">
          <a:xfrm>
            <a:off x="5421181" y="4956602"/>
            <a:ext cx="3523099" cy="154296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Title 1"/>
          <p:cNvSpPr txBox="1">
            <a:spLocks/>
          </p:cNvSpPr>
          <p:nvPr/>
        </p:nvSpPr>
        <p:spPr bwMode="gray">
          <a:xfrm>
            <a:off x="5448497" y="5118961"/>
            <a:ext cx="3468473" cy="1025579"/>
          </a:xfrm>
          <a:prstGeom prst="rect">
            <a:avLst/>
          </a:prstGeom>
        </p:spPr>
        <p:txBody>
          <a:bodyPr vert="horz" lIns="0" tIns="0" rIns="0" bIns="0" rtlCol="0" anchor="t" anchorCtr="0">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algn="ctr"/>
            <a:r>
              <a:rPr lang="en-US" sz="3200" dirty="0" smtClean="0">
                <a:solidFill>
                  <a:srgbClr val="005998"/>
                </a:solidFill>
              </a:rPr>
              <a:t>Ross Atkinson</a:t>
            </a:r>
          </a:p>
          <a:p>
            <a:pPr algn="ctr"/>
            <a:r>
              <a:rPr lang="en-US" sz="2400" dirty="0" smtClean="0">
                <a:solidFill>
                  <a:srgbClr val="005998"/>
                </a:solidFill>
              </a:rPr>
              <a:t>RA Strategies</a:t>
            </a:r>
          </a:p>
          <a:p>
            <a:pPr algn="ctr"/>
            <a:r>
              <a:rPr lang="en-US" sz="2400" dirty="0" smtClean="0">
                <a:solidFill>
                  <a:srgbClr val="005998"/>
                </a:solidFill>
              </a:rPr>
              <a:t>703-395-7145</a:t>
            </a:r>
            <a:endParaRPr lang="en-US" sz="2400" dirty="0">
              <a:solidFill>
                <a:srgbClr val="005998"/>
              </a:solidFill>
            </a:endParaRPr>
          </a:p>
        </p:txBody>
      </p:sp>
    </p:spTree>
    <p:extLst>
      <p:ext uri="{BB962C8B-B14F-4D97-AF65-F5344CB8AC3E}">
        <p14:creationId xmlns:p14="http://schemas.microsoft.com/office/powerpoint/2010/main" val="182403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3</a:t>
            </a:fld>
            <a:endParaRPr lang="en-US"/>
          </a:p>
        </p:txBody>
      </p:sp>
      <p:sp>
        <p:nvSpPr>
          <p:cNvPr id="4" name="Content Placeholder 3"/>
          <p:cNvSpPr>
            <a:spLocks noGrp="1"/>
          </p:cNvSpPr>
          <p:nvPr>
            <p:ph idx="1"/>
          </p:nvPr>
        </p:nvSpPr>
        <p:spPr>
          <a:xfrm>
            <a:off x="324095" y="1681275"/>
            <a:ext cx="6285121" cy="4800600"/>
          </a:xfrm>
        </p:spPr>
        <p:txBody>
          <a:bodyPr>
            <a:normAutofit lnSpcReduction="10000"/>
          </a:bodyPr>
          <a:lstStyle/>
          <a:p>
            <a:r>
              <a:rPr lang="en-US" sz="2800" b="0" dirty="0" smtClean="0">
                <a:latin typeface="Arial"/>
                <a:cs typeface="Arial"/>
              </a:rPr>
              <a:t>Mobile is off the charts – booking, check-in, tracking luggage, </a:t>
            </a:r>
            <a:r>
              <a:rPr lang="en-US" sz="2800" b="0" dirty="0" err="1" smtClean="0">
                <a:latin typeface="Arial"/>
                <a:cs typeface="Arial"/>
              </a:rPr>
              <a:t>WiFi</a:t>
            </a:r>
            <a:r>
              <a:rPr lang="en-US" sz="2800" b="0" dirty="0" smtClean="0">
                <a:latin typeface="Arial"/>
                <a:cs typeface="Arial"/>
              </a:rPr>
              <a:t> in the sky</a:t>
            </a:r>
          </a:p>
          <a:p>
            <a:pPr marL="228600" indent="0">
              <a:buNone/>
            </a:pPr>
            <a:endParaRPr lang="en-US" sz="2800" b="0" dirty="0" smtClean="0">
              <a:latin typeface="Arial"/>
              <a:cs typeface="Arial"/>
            </a:endParaRPr>
          </a:p>
          <a:p>
            <a:r>
              <a:rPr lang="en-US" sz="2800" b="0" dirty="0">
                <a:latin typeface="Arial"/>
                <a:cs typeface="Arial"/>
              </a:rPr>
              <a:t>Experiential </a:t>
            </a:r>
            <a:r>
              <a:rPr lang="en-US" sz="2800" b="0" dirty="0" smtClean="0">
                <a:latin typeface="Arial"/>
                <a:cs typeface="Arial"/>
              </a:rPr>
              <a:t>focus, product &amp; loyalty </a:t>
            </a:r>
            <a:r>
              <a:rPr lang="en-US" sz="2800" b="0" dirty="0">
                <a:latin typeface="Arial"/>
                <a:cs typeface="Arial"/>
              </a:rPr>
              <a:t>r</a:t>
            </a:r>
            <a:r>
              <a:rPr lang="en-US" sz="2800" b="0" dirty="0" smtClean="0">
                <a:latin typeface="Arial"/>
                <a:cs typeface="Arial"/>
              </a:rPr>
              <a:t>e-evaluations</a:t>
            </a:r>
          </a:p>
          <a:p>
            <a:pPr marL="228600" indent="0">
              <a:buNone/>
            </a:pPr>
            <a:endParaRPr lang="en-US" sz="2800" b="0" dirty="0">
              <a:latin typeface="Arial"/>
              <a:cs typeface="Arial"/>
            </a:endParaRPr>
          </a:p>
          <a:p>
            <a:pPr marL="228600" indent="0">
              <a:buNone/>
            </a:pPr>
            <a:endParaRPr lang="en-US" sz="2800" b="0" dirty="0" smtClean="0">
              <a:latin typeface="Arial"/>
              <a:cs typeface="Arial"/>
            </a:endParaRPr>
          </a:p>
          <a:p>
            <a:r>
              <a:rPr lang="en-US" sz="2800" b="0" dirty="0" smtClean="0">
                <a:latin typeface="Arial"/>
                <a:cs typeface="Arial"/>
              </a:rPr>
              <a:t>Sharing “</a:t>
            </a:r>
            <a:r>
              <a:rPr lang="en-US" sz="2800" b="0" dirty="0">
                <a:latin typeface="Arial"/>
                <a:cs typeface="Arial"/>
              </a:rPr>
              <a:t>e</a:t>
            </a:r>
            <a:r>
              <a:rPr lang="en-US" sz="2800" b="0" dirty="0" smtClean="0">
                <a:latin typeface="Arial"/>
                <a:cs typeface="Arial"/>
              </a:rPr>
              <a:t>verything” </a:t>
            </a:r>
            <a:r>
              <a:rPr lang="en-US" sz="2800" b="0" dirty="0" smtClean="0">
                <a:latin typeface="Arial"/>
                <a:cs typeface="Arial"/>
              </a:rPr>
              <a:t>=&gt; “subscription” </a:t>
            </a:r>
            <a:r>
              <a:rPr lang="en-US" sz="2800" b="0" dirty="0" smtClean="0">
                <a:latin typeface="Arial"/>
                <a:cs typeface="Arial"/>
              </a:rPr>
              <a:t>economy</a:t>
            </a:r>
            <a:endParaRPr lang="en-US" sz="2800" b="0" dirty="0" smtClean="0">
              <a:latin typeface="Arial"/>
              <a:cs typeface="Arial"/>
            </a:endParaRPr>
          </a:p>
          <a:p>
            <a:endParaRPr lang="en-US" sz="2800" b="0" dirty="0">
              <a:latin typeface="Arial"/>
              <a:cs typeface="Arial"/>
            </a:endParaRPr>
          </a:p>
        </p:txBody>
      </p:sp>
      <p:sp>
        <p:nvSpPr>
          <p:cNvPr id="8" name="Title 1"/>
          <p:cNvSpPr>
            <a:spLocks noGrp="1"/>
          </p:cNvSpPr>
          <p:nvPr>
            <p:ph type="title"/>
          </p:nvPr>
        </p:nvSpPr>
        <p:spPr>
          <a:xfrm>
            <a:off x="324000" y="324000"/>
            <a:ext cx="8496000" cy="756000"/>
          </a:xfrm>
        </p:spPr>
        <p:txBody>
          <a:bodyPr/>
          <a:lstStyle/>
          <a:p>
            <a:r>
              <a:rPr lang="en-US" sz="3200" dirty="0" smtClean="0"/>
              <a:t>“</a:t>
            </a:r>
            <a:r>
              <a:rPr lang="en-US" sz="3200" dirty="0" err="1" smtClean="0"/>
              <a:t>Consumerization</a:t>
            </a:r>
            <a:r>
              <a:rPr lang="en-US" sz="3200" dirty="0" smtClean="0"/>
              <a:t>” Enablers</a:t>
            </a:r>
            <a:endParaRPr lang="en-US" sz="3200" b="0" dirty="0">
              <a:solidFill>
                <a:schemeClr val="tx2">
                  <a:lumMod val="75000"/>
                </a:schemeClr>
              </a:solidFill>
            </a:endParaRPr>
          </a:p>
        </p:txBody>
      </p:sp>
      <p:pic>
        <p:nvPicPr>
          <p:cNvPr id="7" name="Picture 6" descr="mobile-on-the-ri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3488" y="1433728"/>
            <a:ext cx="2430511" cy="2430511"/>
          </a:xfrm>
          <a:prstGeom prst="rect">
            <a:avLst/>
          </a:prstGeom>
        </p:spPr>
      </p:pic>
      <p:pic>
        <p:nvPicPr>
          <p:cNvPr id="9" name="Picture 6" descr="https://a2.muscache.com/airbnb/static/about/resources/airbnb-logo-293-5b1924f36d180a53fdca602da3e5bc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301" y="3975782"/>
            <a:ext cx="1964044" cy="13138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rivatefl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99" y="5939729"/>
            <a:ext cx="1602476" cy="704227"/>
          </a:xfrm>
          <a:prstGeom prst="rect">
            <a:avLst/>
          </a:prstGeom>
        </p:spPr>
      </p:pic>
      <p:pic>
        <p:nvPicPr>
          <p:cNvPr id="6" name="Picture 5" descr="Feast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147" y="4829974"/>
            <a:ext cx="2019300" cy="990600"/>
          </a:xfrm>
          <a:prstGeom prst="rect">
            <a:avLst/>
          </a:prstGeom>
        </p:spPr>
      </p:pic>
      <p:pic>
        <p:nvPicPr>
          <p:cNvPr id="11" name="Picture 10" descr="Lyft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4332" y="4755639"/>
            <a:ext cx="1580924" cy="1141385"/>
          </a:xfrm>
          <a:prstGeom prst="rect">
            <a:avLst/>
          </a:prstGeom>
        </p:spPr>
      </p:pic>
      <p:pic>
        <p:nvPicPr>
          <p:cNvPr id="5" name="Picture 4" descr="Blue Apr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3290" y="5939348"/>
            <a:ext cx="1809866" cy="836722"/>
          </a:xfrm>
          <a:prstGeom prst="rect">
            <a:avLst/>
          </a:prstGeom>
        </p:spPr>
      </p:pic>
    </p:spTree>
    <p:extLst>
      <p:ext uri="{BB962C8B-B14F-4D97-AF65-F5344CB8AC3E}">
        <p14:creationId xmlns:p14="http://schemas.microsoft.com/office/powerpoint/2010/main" val="41370817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4</a:t>
            </a:fld>
            <a:endParaRPr lang="en-US"/>
          </a:p>
        </p:txBody>
      </p:sp>
      <p:sp>
        <p:nvSpPr>
          <p:cNvPr id="4" name="Content Placeholder 3"/>
          <p:cNvSpPr>
            <a:spLocks noGrp="1"/>
          </p:cNvSpPr>
          <p:nvPr>
            <p:ph idx="1"/>
          </p:nvPr>
        </p:nvSpPr>
        <p:spPr>
          <a:xfrm>
            <a:off x="324095" y="1681275"/>
            <a:ext cx="4769371" cy="4800600"/>
          </a:xfrm>
        </p:spPr>
        <p:txBody>
          <a:bodyPr>
            <a:normAutofit fontScale="92500" lnSpcReduction="20000"/>
          </a:bodyPr>
          <a:lstStyle/>
          <a:p>
            <a:r>
              <a:rPr lang="en-US" sz="2800" b="0" dirty="0" smtClean="0">
                <a:latin typeface="Arial"/>
                <a:cs typeface="Arial"/>
              </a:rPr>
              <a:t>What is Bleisure?</a:t>
            </a:r>
          </a:p>
          <a:p>
            <a:endParaRPr lang="en-US" sz="2800" b="0" dirty="0" smtClean="0">
              <a:latin typeface="Arial"/>
              <a:cs typeface="Arial"/>
            </a:endParaRPr>
          </a:p>
          <a:p>
            <a:r>
              <a:rPr lang="en-US" sz="2800" b="0" dirty="0" smtClean="0">
                <a:latin typeface="Arial"/>
                <a:cs typeface="Arial"/>
              </a:rPr>
              <a:t>Remember your best </a:t>
            </a:r>
            <a:r>
              <a:rPr lang="en-US" sz="2800" b="0" dirty="0">
                <a:latin typeface="Arial"/>
                <a:cs typeface="Arial"/>
              </a:rPr>
              <a:t>B</a:t>
            </a:r>
            <a:r>
              <a:rPr lang="en-US" sz="2800" b="0" dirty="0" smtClean="0">
                <a:latin typeface="Arial"/>
                <a:cs typeface="Arial"/>
              </a:rPr>
              <a:t>leisure trip?</a:t>
            </a:r>
            <a:endParaRPr lang="en-US" sz="2800" b="0" dirty="0">
              <a:latin typeface="Arial"/>
              <a:cs typeface="Arial"/>
            </a:endParaRPr>
          </a:p>
          <a:p>
            <a:endParaRPr lang="en-US" sz="2800" b="0" dirty="0" smtClean="0">
              <a:latin typeface="Arial"/>
              <a:cs typeface="Arial"/>
            </a:endParaRPr>
          </a:p>
          <a:p>
            <a:r>
              <a:rPr lang="en-US" sz="2800" b="0" dirty="0" smtClean="0">
                <a:latin typeface="Arial"/>
                <a:cs typeface="Arial"/>
              </a:rPr>
              <a:t>Safe Bet, Roulette or Play the Over Under</a:t>
            </a:r>
            <a:endParaRPr lang="en-US" sz="2800" b="0" dirty="0">
              <a:latin typeface="Arial"/>
              <a:cs typeface="Arial"/>
            </a:endParaRPr>
          </a:p>
          <a:p>
            <a:pPr marL="228600" indent="0">
              <a:buNone/>
            </a:pPr>
            <a:endParaRPr lang="en-US" sz="2800" b="0" dirty="0" smtClean="0">
              <a:latin typeface="Arial"/>
              <a:cs typeface="Arial"/>
            </a:endParaRPr>
          </a:p>
          <a:p>
            <a:r>
              <a:rPr lang="en-US" sz="2800" b="0" dirty="0">
                <a:latin typeface="Arial"/>
                <a:cs typeface="Arial"/>
              </a:rPr>
              <a:t>L</a:t>
            </a:r>
            <a:r>
              <a:rPr lang="en-US" sz="2800" b="0" dirty="0" smtClean="0">
                <a:latin typeface="Arial"/>
                <a:cs typeface="Arial"/>
              </a:rPr>
              <a:t>ocation</a:t>
            </a:r>
            <a:r>
              <a:rPr lang="en-US" sz="2800" b="0" dirty="0">
                <a:latin typeface="Arial"/>
                <a:cs typeface="Arial"/>
              </a:rPr>
              <a:t>, location, </a:t>
            </a:r>
            <a:r>
              <a:rPr lang="en-US" sz="2800" b="0" dirty="0" smtClean="0">
                <a:latin typeface="Arial"/>
                <a:cs typeface="Arial"/>
              </a:rPr>
              <a:t>location</a:t>
            </a:r>
          </a:p>
          <a:p>
            <a:endParaRPr lang="en-US" sz="2800" b="0" dirty="0">
              <a:latin typeface="Arial"/>
              <a:cs typeface="Arial"/>
            </a:endParaRPr>
          </a:p>
          <a:p>
            <a:r>
              <a:rPr lang="en-US" sz="2800" b="0" dirty="0" smtClean="0">
                <a:latin typeface="Arial"/>
                <a:cs typeface="Arial"/>
              </a:rPr>
              <a:t>Distance makes the heart grow fonder</a:t>
            </a:r>
          </a:p>
        </p:txBody>
      </p:sp>
      <p:sp>
        <p:nvSpPr>
          <p:cNvPr id="8" name="Title 1"/>
          <p:cNvSpPr>
            <a:spLocks noGrp="1"/>
          </p:cNvSpPr>
          <p:nvPr>
            <p:ph type="title"/>
          </p:nvPr>
        </p:nvSpPr>
        <p:spPr>
          <a:xfrm>
            <a:off x="324000" y="324000"/>
            <a:ext cx="8496000" cy="756000"/>
          </a:xfrm>
        </p:spPr>
        <p:txBody>
          <a:bodyPr/>
          <a:lstStyle/>
          <a:p>
            <a:r>
              <a:rPr lang="en-US" sz="3200" b="0" dirty="0" smtClean="0">
                <a:solidFill>
                  <a:schemeClr val="tx2">
                    <a:lumMod val="75000"/>
                  </a:schemeClr>
                </a:solidFill>
              </a:rPr>
              <a:t>Mental Calisthenics</a:t>
            </a:r>
            <a:endParaRPr lang="en-US" sz="3200" b="0" dirty="0">
              <a:solidFill>
                <a:schemeClr val="tx2">
                  <a:lumMod val="75000"/>
                </a:schemeClr>
              </a:solidFill>
            </a:endParaRPr>
          </a:p>
        </p:txBody>
      </p:sp>
      <p:pic>
        <p:nvPicPr>
          <p:cNvPr id="6" name="Picture 5" descr="Bleisure Traveler chec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097" y="1583914"/>
            <a:ext cx="4022558" cy="4837126"/>
          </a:xfrm>
          <a:prstGeom prst="rect">
            <a:avLst/>
          </a:prstGeom>
        </p:spPr>
      </p:pic>
    </p:spTree>
    <p:extLst>
      <p:ext uri="{BB962C8B-B14F-4D97-AF65-F5344CB8AC3E}">
        <p14:creationId xmlns:p14="http://schemas.microsoft.com/office/powerpoint/2010/main" val="32642518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5</a:t>
            </a:fld>
            <a:endParaRPr lang="en-US"/>
          </a:p>
        </p:txBody>
      </p:sp>
      <p:sp>
        <p:nvSpPr>
          <p:cNvPr id="3" name="Content Placeholder 2"/>
          <p:cNvSpPr>
            <a:spLocks noGrp="1"/>
          </p:cNvSpPr>
          <p:nvPr>
            <p:ph idx="1"/>
          </p:nvPr>
        </p:nvSpPr>
        <p:spPr>
          <a:xfrm>
            <a:off x="324095" y="1681275"/>
            <a:ext cx="5233653" cy="4800600"/>
          </a:xfrm>
        </p:spPr>
        <p:txBody>
          <a:bodyPr>
            <a:normAutofit/>
          </a:bodyPr>
          <a:lstStyle/>
          <a:p>
            <a:pPr lvl="0"/>
            <a:r>
              <a:rPr lang="en-US" sz="2400" b="0" dirty="0" smtClean="0">
                <a:latin typeface="Arial"/>
                <a:cs typeface="Arial"/>
              </a:rPr>
              <a:t>~43% </a:t>
            </a:r>
            <a:r>
              <a:rPr lang="en-US" sz="2400" b="0" dirty="0">
                <a:latin typeface="Arial"/>
                <a:cs typeface="Arial"/>
              </a:rPr>
              <a:t>of </a:t>
            </a:r>
            <a:r>
              <a:rPr lang="en-US" sz="2400" b="0" dirty="0" smtClean="0">
                <a:latin typeface="Arial"/>
                <a:cs typeface="Arial"/>
              </a:rPr>
              <a:t>trips </a:t>
            </a:r>
            <a:r>
              <a:rPr lang="en-US" sz="2400" b="0" dirty="0">
                <a:latin typeface="Arial"/>
                <a:cs typeface="Arial"/>
              </a:rPr>
              <a:t>are estimated to add days </a:t>
            </a:r>
            <a:r>
              <a:rPr lang="en-US" sz="2400" b="0" dirty="0" smtClean="0">
                <a:latin typeface="Arial"/>
                <a:cs typeface="Arial"/>
              </a:rPr>
              <a:t>for </a:t>
            </a:r>
            <a:r>
              <a:rPr lang="en-US" sz="2400" b="0" dirty="0">
                <a:latin typeface="Arial"/>
                <a:cs typeface="Arial"/>
              </a:rPr>
              <a:t>cultural activities, food</a:t>
            </a:r>
            <a:r>
              <a:rPr lang="en-US" sz="2400" b="0" dirty="0" smtClean="0">
                <a:latin typeface="Arial"/>
                <a:cs typeface="Arial"/>
              </a:rPr>
              <a:t>, </a:t>
            </a:r>
            <a:r>
              <a:rPr lang="en-US" sz="2400" b="0" dirty="0">
                <a:latin typeface="Arial"/>
                <a:cs typeface="Arial"/>
              </a:rPr>
              <a:t>music, art </a:t>
            </a:r>
            <a:r>
              <a:rPr lang="en-US" sz="2400" b="0" dirty="0" smtClean="0">
                <a:latin typeface="Arial"/>
                <a:cs typeface="Arial"/>
              </a:rPr>
              <a:t>or outdoor exploration</a:t>
            </a:r>
            <a:endParaRPr lang="en-US" sz="2400" b="0" dirty="0">
              <a:latin typeface="Arial"/>
              <a:cs typeface="Arial"/>
            </a:endParaRPr>
          </a:p>
          <a:p>
            <a:pPr lvl="0"/>
            <a:r>
              <a:rPr lang="en-US" sz="2400" b="0" dirty="0" smtClean="0">
                <a:latin typeface="Arial"/>
                <a:cs typeface="Arial"/>
              </a:rPr>
              <a:t>Conferences </a:t>
            </a:r>
            <a:r>
              <a:rPr lang="en-US" sz="2400" b="0" dirty="0">
                <a:latin typeface="Arial"/>
                <a:cs typeface="Arial"/>
              </a:rPr>
              <a:t>/ </a:t>
            </a:r>
            <a:r>
              <a:rPr lang="en-US" sz="2400" b="0" dirty="0" smtClean="0">
                <a:latin typeface="Arial"/>
                <a:cs typeface="Arial"/>
              </a:rPr>
              <a:t>convention travel </a:t>
            </a:r>
            <a:r>
              <a:rPr lang="en-US" sz="2400" b="0" dirty="0">
                <a:latin typeface="Arial"/>
                <a:cs typeface="Arial"/>
              </a:rPr>
              <a:t>are more likely to turn </a:t>
            </a:r>
            <a:r>
              <a:rPr lang="en-US" sz="2400" b="0" dirty="0" smtClean="0">
                <a:latin typeface="Arial"/>
                <a:cs typeface="Arial"/>
              </a:rPr>
              <a:t>add Bleisure</a:t>
            </a:r>
            <a:endParaRPr lang="en-US" sz="2400" b="0" dirty="0">
              <a:latin typeface="Arial"/>
              <a:cs typeface="Arial"/>
            </a:endParaRPr>
          </a:p>
        </p:txBody>
      </p:sp>
      <p:sp>
        <p:nvSpPr>
          <p:cNvPr id="4" name="Title 3"/>
          <p:cNvSpPr>
            <a:spLocks noGrp="1"/>
          </p:cNvSpPr>
          <p:nvPr>
            <p:ph type="title"/>
          </p:nvPr>
        </p:nvSpPr>
        <p:spPr/>
        <p:txBody>
          <a:bodyPr/>
          <a:lstStyle/>
          <a:p>
            <a:r>
              <a:rPr lang="en-US" sz="3200" dirty="0" smtClean="0"/>
              <a:t>It’s bigger than we think</a:t>
            </a:r>
            <a:endParaRPr lang="en-US" sz="3200" dirty="0"/>
          </a:p>
        </p:txBody>
      </p:sp>
      <p:pic>
        <p:nvPicPr>
          <p:cNvPr id="5" name="Picture 4" descr="Cultural Trav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02" y="4152795"/>
            <a:ext cx="3834350" cy="2551586"/>
          </a:xfrm>
          <a:prstGeom prst="rect">
            <a:avLst/>
          </a:prstGeom>
        </p:spPr>
      </p:pic>
      <p:sp>
        <p:nvSpPr>
          <p:cNvPr id="7" name="Content Placeholder 2"/>
          <p:cNvSpPr txBox="1">
            <a:spLocks/>
          </p:cNvSpPr>
          <p:nvPr/>
        </p:nvSpPr>
        <p:spPr bwMode="gray">
          <a:xfrm>
            <a:off x="4397040" y="4533311"/>
            <a:ext cx="4276333" cy="1950763"/>
          </a:xfrm>
          <a:prstGeom prst="rect">
            <a:avLst/>
          </a:prstGeom>
        </p:spPr>
        <p:txBody>
          <a:bodyPr vert="horz" lIns="0" tIns="91440" rIns="0" bIns="91440" rtlCol="0">
            <a:normAutofit/>
          </a:bodyPr>
          <a:lstStyle>
            <a:lvl1pPr marL="457200" indent="-228600" algn="l" defTabSz="914400" rtl="0" eaLnBrk="1" latinLnBrk="0" hangingPunct="1">
              <a:spcBef>
                <a:spcPts val="400"/>
              </a:spcBef>
              <a:spcAft>
                <a:spcPts val="400"/>
              </a:spcAft>
              <a:buClr>
                <a:schemeClr val="accent1"/>
              </a:buClr>
              <a:buSzPct val="80000"/>
              <a:buFont typeface="Wingdings" pitchFamily="2" charset="2"/>
              <a:buChar char="§"/>
              <a:defRPr sz="2200" b="1" kern="1200" baseline="0">
                <a:solidFill>
                  <a:schemeClr val="tx2">
                    <a:lumMod val="75000"/>
                  </a:schemeClr>
                </a:solidFill>
                <a:latin typeface="Verdana" pitchFamily="34" charset="0"/>
                <a:ea typeface="Verdana" pitchFamily="34" charset="0"/>
                <a:cs typeface="Verdana" pitchFamily="34" charset="0"/>
              </a:defRPr>
            </a:lvl1pPr>
            <a:lvl2pPr marL="685800" indent="-228600" algn="l" defTabSz="914400" rtl="0" eaLnBrk="1" latinLnBrk="0" hangingPunct="1">
              <a:spcBef>
                <a:spcPts val="400"/>
              </a:spcBef>
              <a:spcAft>
                <a:spcPts val="400"/>
              </a:spcAft>
              <a:buClr>
                <a:schemeClr val="accent1"/>
              </a:buClr>
              <a:buSzPct val="8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2pPr>
            <a:lvl3pPr marL="914400" indent="-180000" algn="l" defTabSz="914400" rtl="0" eaLnBrk="1" latinLnBrk="0" hangingPunct="1">
              <a:spcBef>
                <a:spcPts val="400"/>
              </a:spcBef>
              <a:spcAft>
                <a:spcPts val="400"/>
              </a:spcAft>
              <a:buClr>
                <a:schemeClr val="accent1"/>
              </a:buClr>
              <a:buSzPct val="100000"/>
              <a:buFont typeface="Wingdings" pitchFamily="2" charset="2"/>
              <a:buChar char=""/>
              <a:defRPr sz="2200" kern="1200">
                <a:solidFill>
                  <a:schemeClr val="tx2">
                    <a:lumMod val="75000"/>
                  </a:schemeClr>
                </a:solidFill>
                <a:latin typeface="Verdana" pitchFamily="34" charset="0"/>
                <a:ea typeface="Verdana" pitchFamily="34" charset="0"/>
                <a:cs typeface="Verdana" pitchFamily="34" charset="0"/>
              </a:defRPr>
            </a:lvl3pPr>
            <a:lvl4pPr marL="1143000" indent="-180000" algn="l" defTabSz="914400" rtl="0" eaLnBrk="1" latinLnBrk="0" hangingPunct="1">
              <a:spcBef>
                <a:spcPts val="400"/>
              </a:spcBef>
              <a:spcAft>
                <a:spcPts val="400"/>
              </a:spcAft>
              <a:buClr>
                <a:schemeClr val="accent2"/>
              </a:buClr>
              <a:buSzPct val="100000"/>
              <a:buFont typeface="Arial" pitchFamily="34" charset="0"/>
              <a:buChar char="»"/>
              <a:defRPr sz="2200" kern="1200">
                <a:solidFill>
                  <a:schemeClr val="tx2">
                    <a:lumMod val="75000"/>
                  </a:schemeClr>
                </a:solidFill>
                <a:latin typeface="Verdana" pitchFamily="34" charset="0"/>
                <a:ea typeface="Verdana" pitchFamily="34" charset="0"/>
                <a:cs typeface="Verdana" pitchFamily="34" charset="0"/>
              </a:defRPr>
            </a:lvl4pPr>
            <a:lvl5pPr marL="1371600" indent="-180000" algn="l" defTabSz="914400" rtl="0" eaLnBrk="1" latinLnBrk="0" hangingPunct="1">
              <a:spcBef>
                <a:spcPts val="400"/>
              </a:spcBef>
              <a:spcAft>
                <a:spcPts val="400"/>
              </a:spcAft>
              <a:buClr>
                <a:schemeClr val="accent2"/>
              </a:buClr>
              <a:buSzPct val="100000"/>
              <a:buFont typeface="Wingdings" pitchFamily="2" charset="2"/>
              <a:buNone/>
              <a:defRPr sz="2200" kern="1200">
                <a:solidFill>
                  <a:schemeClr val="tx2">
                    <a:lumMod val="7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0" dirty="0" smtClean="0">
                <a:latin typeface="Arial"/>
                <a:cs typeface="Arial"/>
              </a:rPr>
              <a:t>International Travel: 58% of the time the # of Bleisure days exceed those planned for business </a:t>
            </a:r>
            <a:endParaRPr lang="en-US" sz="2400" b="0" dirty="0">
              <a:latin typeface="Arial"/>
              <a:cs typeface="Arial"/>
            </a:endParaRPr>
          </a:p>
        </p:txBody>
      </p:sp>
      <p:pic>
        <p:nvPicPr>
          <p:cNvPr id="9" name="Picture 8" descr="Mt Hood trimme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932" y="1418906"/>
            <a:ext cx="2673483" cy="3038410"/>
          </a:xfrm>
          <a:prstGeom prst="rect">
            <a:avLst/>
          </a:prstGeom>
        </p:spPr>
      </p:pic>
    </p:spTree>
    <p:extLst>
      <p:ext uri="{BB962C8B-B14F-4D97-AF65-F5344CB8AC3E}">
        <p14:creationId xmlns:p14="http://schemas.microsoft.com/office/powerpoint/2010/main" val="37587499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6</a:t>
            </a:fld>
            <a:endParaRPr lang="en-US"/>
          </a:p>
        </p:txBody>
      </p:sp>
      <p:sp>
        <p:nvSpPr>
          <p:cNvPr id="3" name="Content Placeholder 2"/>
          <p:cNvSpPr>
            <a:spLocks noGrp="1"/>
          </p:cNvSpPr>
          <p:nvPr>
            <p:ph idx="1"/>
          </p:nvPr>
        </p:nvSpPr>
        <p:spPr>
          <a:xfrm>
            <a:off x="324094" y="1681275"/>
            <a:ext cx="5493107" cy="4800600"/>
          </a:xfrm>
        </p:spPr>
        <p:txBody>
          <a:bodyPr>
            <a:normAutofit lnSpcReduction="10000"/>
          </a:bodyPr>
          <a:lstStyle/>
          <a:p>
            <a:pPr marL="228600" lvl="0" indent="0">
              <a:buNone/>
            </a:pPr>
            <a:r>
              <a:rPr lang="en-US" b="0" dirty="0" smtClean="0"/>
              <a:t>Bleisure </a:t>
            </a:r>
            <a:r>
              <a:rPr lang="en-US" b="0" dirty="0"/>
              <a:t>travelers: A new tribe injects fun into business trips</a:t>
            </a:r>
          </a:p>
          <a:p>
            <a:pPr marL="228600" indent="0">
              <a:buNone/>
            </a:pPr>
            <a:r>
              <a:rPr lang="en-US" b="0" dirty="0"/>
              <a:t> </a:t>
            </a:r>
          </a:p>
          <a:p>
            <a:pPr marL="228600" indent="0">
              <a:buNone/>
            </a:pPr>
            <a:r>
              <a:rPr lang="en-US" b="0" dirty="0" smtClean="0"/>
              <a:t>Why </a:t>
            </a:r>
            <a:r>
              <a:rPr lang="en-US" b="0" dirty="0"/>
              <a:t>Should Organizations </a:t>
            </a:r>
            <a:r>
              <a:rPr lang="en-US" b="0" dirty="0" smtClean="0"/>
              <a:t>Embrace </a:t>
            </a:r>
            <a:r>
              <a:rPr lang="en-US" b="0" dirty="0"/>
              <a:t>“Bleisure” Travelling</a:t>
            </a:r>
          </a:p>
          <a:p>
            <a:pPr marL="228600" indent="0">
              <a:buNone/>
            </a:pPr>
            <a:r>
              <a:rPr lang="en-US" b="0" dirty="0"/>
              <a:t>  </a:t>
            </a:r>
          </a:p>
          <a:p>
            <a:pPr marL="228600" lvl="0" indent="0" fontAlgn="base">
              <a:buNone/>
            </a:pPr>
            <a:r>
              <a:rPr lang="en-US" b="0" dirty="0" smtClean="0"/>
              <a:t>Bleisure </a:t>
            </a:r>
            <a:r>
              <a:rPr lang="en-US" b="0" dirty="0"/>
              <a:t>travel: The benefits of mixing business travel with leisure</a:t>
            </a:r>
          </a:p>
          <a:p>
            <a:pPr marL="228600" indent="0">
              <a:buNone/>
            </a:pPr>
            <a:r>
              <a:rPr lang="en-US" b="0" dirty="0"/>
              <a:t> </a:t>
            </a:r>
          </a:p>
          <a:p>
            <a:pPr marL="228600" lvl="0" indent="0">
              <a:buNone/>
            </a:pPr>
            <a:r>
              <a:rPr lang="en-US" b="0" dirty="0"/>
              <a:t>Where top entrepreneurs and innovators plan to </a:t>
            </a:r>
            <a:r>
              <a:rPr lang="en-US" b="0" dirty="0" smtClean="0"/>
              <a:t>“</a:t>
            </a:r>
            <a:r>
              <a:rPr lang="en-US" b="0" dirty="0" err="1"/>
              <a:t>B</a:t>
            </a:r>
            <a:r>
              <a:rPr lang="en-US" b="0" dirty="0" err="1" smtClean="0"/>
              <a:t>izcation</a:t>
            </a:r>
            <a:r>
              <a:rPr lang="en-US" b="0" dirty="0" smtClean="0"/>
              <a:t>” </a:t>
            </a:r>
            <a:r>
              <a:rPr lang="en-US" b="0" dirty="0"/>
              <a:t>in 2017</a:t>
            </a:r>
          </a:p>
          <a:p>
            <a:pPr marL="228600" lvl="0" indent="0">
              <a:buNone/>
            </a:pPr>
            <a:endParaRPr lang="en-US" dirty="0"/>
          </a:p>
          <a:p>
            <a:pPr marL="228600" indent="0">
              <a:buNone/>
            </a:pPr>
            <a:endParaRPr lang="en-US" dirty="0"/>
          </a:p>
        </p:txBody>
      </p:sp>
      <p:sp>
        <p:nvSpPr>
          <p:cNvPr id="4" name="Title 3"/>
          <p:cNvSpPr>
            <a:spLocks noGrp="1"/>
          </p:cNvSpPr>
          <p:nvPr>
            <p:ph type="title"/>
          </p:nvPr>
        </p:nvSpPr>
        <p:spPr/>
        <p:txBody>
          <a:bodyPr/>
          <a:lstStyle/>
          <a:p>
            <a:r>
              <a:rPr lang="en-US" sz="3200" dirty="0" smtClean="0"/>
              <a:t>Finally Mixing Business and Pleasure</a:t>
            </a:r>
            <a:endParaRPr lang="en-US" sz="3200" dirty="0"/>
          </a:p>
        </p:txBody>
      </p:sp>
      <p:pic>
        <p:nvPicPr>
          <p:cNvPr id="6" name="Picture 5" descr="C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038" y="1471909"/>
            <a:ext cx="2032000" cy="1016000"/>
          </a:xfrm>
          <a:prstGeom prst="rect">
            <a:avLst/>
          </a:prstGeom>
        </p:spPr>
      </p:pic>
      <p:pic>
        <p:nvPicPr>
          <p:cNvPr id="7" name="Picture 6" descr="CEOWorld Magaz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280" y="2643120"/>
            <a:ext cx="3519720" cy="1146372"/>
          </a:xfrm>
          <a:prstGeom prst="rect">
            <a:avLst/>
          </a:prstGeom>
        </p:spPr>
      </p:pic>
      <p:pic>
        <p:nvPicPr>
          <p:cNvPr id="9" name="Picture 8" descr="Sab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479" y="3761434"/>
            <a:ext cx="2819400" cy="1079500"/>
          </a:xfrm>
          <a:prstGeom prst="rect">
            <a:avLst/>
          </a:prstGeom>
        </p:spPr>
      </p:pic>
      <p:pic>
        <p:nvPicPr>
          <p:cNvPr id="11" name="Picture 10" descr="Founders Car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149" y="4830681"/>
            <a:ext cx="2692400" cy="1917700"/>
          </a:xfrm>
          <a:prstGeom prst="rect">
            <a:avLst/>
          </a:prstGeom>
        </p:spPr>
      </p:pic>
    </p:spTree>
    <p:extLst>
      <p:ext uri="{BB962C8B-B14F-4D97-AF65-F5344CB8AC3E}">
        <p14:creationId xmlns:p14="http://schemas.microsoft.com/office/powerpoint/2010/main" val="41628123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7</a:t>
            </a:fld>
            <a:endParaRPr lang="en-US"/>
          </a:p>
        </p:txBody>
      </p:sp>
      <p:sp>
        <p:nvSpPr>
          <p:cNvPr id="8" name="Title 1"/>
          <p:cNvSpPr>
            <a:spLocks noGrp="1"/>
          </p:cNvSpPr>
          <p:nvPr>
            <p:ph type="title"/>
          </p:nvPr>
        </p:nvSpPr>
        <p:spPr>
          <a:xfrm>
            <a:off x="324000" y="324000"/>
            <a:ext cx="8496000" cy="756000"/>
          </a:xfrm>
        </p:spPr>
        <p:txBody>
          <a:bodyPr/>
          <a:lstStyle/>
          <a:p>
            <a:r>
              <a:rPr lang="en-US" sz="3200" b="0" dirty="0" smtClean="0">
                <a:solidFill>
                  <a:schemeClr val="tx2">
                    <a:lumMod val="75000"/>
                  </a:schemeClr>
                </a:solidFill>
              </a:rPr>
              <a:t>Nothing But </a:t>
            </a:r>
            <a:r>
              <a:rPr lang="en-US" sz="3200" dirty="0"/>
              <a:t>T</a:t>
            </a:r>
            <a:r>
              <a:rPr lang="en-US" sz="3200" b="0" dirty="0" smtClean="0">
                <a:solidFill>
                  <a:schemeClr val="tx2">
                    <a:lumMod val="75000"/>
                  </a:schemeClr>
                </a:solidFill>
              </a:rPr>
              <a:t>he Wind in Your Hair</a:t>
            </a:r>
            <a:endParaRPr lang="en-US" sz="3200" b="0" dirty="0">
              <a:solidFill>
                <a:schemeClr val="tx2">
                  <a:lumMod val="75000"/>
                </a:schemeClr>
              </a:solidFill>
            </a:endParaRPr>
          </a:p>
        </p:txBody>
      </p:sp>
      <p:pic>
        <p:nvPicPr>
          <p:cNvPr id="5" name="Picture 4" descr="PCH Trimme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86" y="1322663"/>
            <a:ext cx="4254500" cy="5219700"/>
          </a:xfrm>
          <a:prstGeom prst="rect">
            <a:avLst/>
          </a:prstGeom>
        </p:spPr>
      </p:pic>
      <p:pic>
        <p:nvPicPr>
          <p:cNvPr id="7" name="Picture 6" descr="PCH Hog-Island trim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680" y="1351809"/>
            <a:ext cx="3913980" cy="3029421"/>
          </a:xfrm>
          <a:prstGeom prst="rect">
            <a:avLst/>
          </a:prstGeom>
        </p:spPr>
      </p:pic>
      <p:pic>
        <p:nvPicPr>
          <p:cNvPr id="10" name="Picture 9" descr="PCH Convertib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358" y="4492348"/>
            <a:ext cx="2682884" cy="2084129"/>
          </a:xfrm>
          <a:prstGeom prst="rect">
            <a:avLst/>
          </a:prstGeom>
        </p:spPr>
      </p:pic>
    </p:spTree>
    <p:extLst>
      <p:ext uri="{BB962C8B-B14F-4D97-AF65-F5344CB8AC3E}">
        <p14:creationId xmlns:p14="http://schemas.microsoft.com/office/powerpoint/2010/main" val="9433429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C6BBF-7BEA-4564-A85A-87C7388AFE77}" type="slidenum">
              <a:rPr lang="en-US" smtClean="0"/>
              <a:pPr/>
              <a:t>8</a:t>
            </a:fld>
            <a:endParaRPr lang="en-US"/>
          </a:p>
        </p:txBody>
      </p:sp>
      <p:sp>
        <p:nvSpPr>
          <p:cNvPr id="4" name="Title 3"/>
          <p:cNvSpPr>
            <a:spLocks noGrp="1"/>
          </p:cNvSpPr>
          <p:nvPr>
            <p:ph type="title"/>
          </p:nvPr>
        </p:nvSpPr>
        <p:spPr/>
        <p:txBody>
          <a:bodyPr/>
          <a:lstStyle/>
          <a:p>
            <a:r>
              <a:rPr lang="en-US" sz="3200" dirty="0" smtClean="0"/>
              <a:t>Bigger than GI or Door Dings</a:t>
            </a:r>
            <a:endParaRPr lang="en-US" sz="3200" dirty="0"/>
          </a:p>
        </p:txBody>
      </p:sp>
      <p:pic>
        <p:nvPicPr>
          <p:cNvPr id="6" name="Picture 5" descr="ISOS Risks Forecast Trim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66" y="1257834"/>
            <a:ext cx="8250417" cy="5546370"/>
          </a:xfrm>
          <a:prstGeom prst="rect">
            <a:avLst/>
          </a:prstGeom>
        </p:spPr>
      </p:pic>
    </p:spTree>
    <p:extLst>
      <p:ext uri="{BB962C8B-B14F-4D97-AF65-F5344CB8AC3E}">
        <p14:creationId xmlns:p14="http://schemas.microsoft.com/office/powerpoint/2010/main" val="265565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EC6BBF-7BEA-4564-A85A-87C7388AFE77}" type="slidenum">
              <a:rPr lang="en-US" smtClean="0"/>
              <a:pPr/>
              <a:t>9</a:t>
            </a:fld>
            <a:endParaRPr lang="en-US"/>
          </a:p>
        </p:txBody>
      </p:sp>
      <p:sp>
        <p:nvSpPr>
          <p:cNvPr id="4" name="Content Placeholder 3"/>
          <p:cNvSpPr>
            <a:spLocks noGrp="1"/>
          </p:cNvSpPr>
          <p:nvPr>
            <p:ph idx="1"/>
          </p:nvPr>
        </p:nvSpPr>
        <p:spPr>
          <a:xfrm>
            <a:off x="324095" y="1681275"/>
            <a:ext cx="4769371" cy="4800600"/>
          </a:xfrm>
        </p:spPr>
        <p:txBody>
          <a:bodyPr>
            <a:normAutofit/>
          </a:bodyPr>
          <a:lstStyle/>
          <a:p>
            <a:pPr marL="800100" lvl="1" indent="-342900">
              <a:buFont typeface="Arial"/>
              <a:buChar char="•"/>
            </a:pPr>
            <a:r>
              <a:rPr lang="en-US" sz="2800" dirty="0" smtClean="0">
                <a:latin typeface="Arial"/>
                <a:cs typeface="Arial"/>
              </a:rPr>
              <a:t>Liabilities</a:t>
            </a:r>
          </a:p>
          <a:p>
            <a:pPr marL="800100" lvl="1" indent="-342900">
              <a:buFont typeface="Arial"/>
              <a:buChar char="•"/>
            </a:pPr>
            <a:endParaRPr lang="en-US" sz="2800" dirty="0">
              <a:latin typeface="Arial"/>
              <a:cs typeface="Arial"/>
            </a:endParaRPr>
          </a:p>
          <a:p>
            <a:pPr marL="800100" lvl="1" indent="-342900">
              <a:buFont typeface="Arial"/>
              <a:buChar char="•"/>
            </a:pPr>
            <a:r>
              <a:rPr lang="en-US" sz="2800" dirty="0" smtClean="0">
                <a:latin typeface="Arial"/>
                <a:cs typeface="Arial"/>
              </a:rPr>
              <a:t>Compliance</a:t>
            </a:r>
          </a:p>
          <a:p>
            <a:pPr marL="800100" lvl="1" indent="-342900">
              <a:buFont typeface="Arial"/>
              <a:buChar char="•"/>
            </a:pPr>
            <a:endParaRPr lang="en-US" sz="2800" dirty="0">
              <a:latin typeface="Arial"/>
              <a:cs typeface="Arial"/>
            </a:endParaRPr>
          </a:p>
          <a:p>
            <a:pPr marL="800100" lvl="1" indent="-342900">
              <a:buFont typeface="Arial"/>
              <a:buChar char="•"/>
            </a:pPr>
            <a:r>
              <a:rPr lang="en-US" sz="2800" dirty="0" smtClean="0">
                <a:latin typeface="Arial"/>
                <a:cs typeface="Arial"/>
              </a:rPr>
              <a:t>Safety </a:t>
            </a:r>
            <a:r>
              <a:rPr lang="en-US" sz="2800" dirty="0">
                <a:latin typeface="Arial"/>
                <a:cs typeface="Arial"/>
              </a:rPr>
              <a:t>&amp; Security</a:t>
            </a:r>
          </a:p>
          <a:p>
            <a:pPr marL="800100" lvl="1" indent="-342900">
              <a:buFont typeface="Arial"/>
              <a:buChar char="•"/>
            </a:pPr>
            <a:endParaRPr lang="en-US" sz="2800" dirty="0" smtClean="0">
              <a:latin typeface="Arial"/>
              <a:cs typeface="Arial"/>
            </a:endParaRPr>
          </a:p>
          <a:p>
            <a:pPr marL="800100" lvl="1" indent="-342900">
              <a:buFont typeface="Arial"/>
              <a:buChar char="•"/>
            </a:pPr>
            <a:r>
              <a:rPr lang="en-US" sz="2800" dirty="0" smtClean="0">
                <a:latin typeface="Arial"/>
                <a:cs typeface="Arial"/>
              </a:rPr>
              <a:t>Risk </a:t>
            </a:r>
            <a:r>
              <a:rPr lang="en-US" sz="2800" dirty="0">
                <a:latin typeface="Arial"/>
                <a:cs typeface="Arial"/>
              </a:rPr>
              <a:t>Mitigation &amp; </a:t>
            </a:r>
            <a:r>
              <a:rPr lang="en-US" sz="2800" dirty="0" smtClean="0">
                <a:latin typeface="Arial"/>
                <a:cs typeface="Arial"/>
              </a:rPr>
              <a:t>Response</a:t>
            </a:r>
            <a:endParaRPr lang="en-US" sz="2800" dirty="0">
              <a:latin typeface="Arial"/>
              <a:cs typeface="Arial"/>
            </a:endParaRPr>
          </a:p>
        </p:txBody>
      </p:sp>
      <p:sp>
        <p:nvSpPr>
          <p:cNvPr id="8" name="Title 1"/>
          <p:cNvSpPr>
            <a:spLocks noGrp="1"/>
          </p:cNvSpPr>
          <p:nvPr>
            <p:ph type="title"/>
          </p:nvPr>
        </p:nvSpPr>
        <p:spPr>
          <a:xfrm>
            <a:off x="310345" y="324000"/>
            <a:ext cx="8496000" cy="756000"/>
          </a:xfrm>
        </p:spPr>
        <p:txBody>
          <a:bodyPr/>
          <a:lstStyle/>
          <a:p>
            <a:r>
              <a:rPr lang="en-US" sz="3200" dirty="0" smtClean="0"/>
              <a:t>Context &amp; Complications</a:t>
            </a:r>
            <a:endParaRPr lang="en-US" sz="3200" b="0" dirty="0">
              <a:solidFill>
                <a:schemeClr val="tx2">
                  <a:lumMod val="75000"/>
                </a:schemeClr>
              </a:solidFill>
            </a:endParaRPr>
          </a:p>
        </p:txBody>
      </p:sp>
      <p:pic>
        <p:nvPicPr>
          <p:cNvPr id="5" name="Picture 4" descr="Libre Cuba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0" y="1602394"/>
            <a:ext cx="4857750" cy="4851400"/>
          </a:xfrm>
          <a:prstGeom prst="rect">
            <a:avLst/>
          </a:prstGeom>
        </p:spPr>
      </p:pic>
    </p:spTree>
    <p:extLst>
      <p:ext uri="{BB962C8B-B14F-4D97-AF65-F5344CB8AC3E}">
        <p14:creationId xmlns:p14="http://schemas.microsoft.com/office/powerpoint/2010/main" val="1880108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AP_2013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12004</TotalTime>
  <Words>579</Words>
  <Application>Microsoft Macintosh PowerPoint</Application>
  <PresentationFormat>On-screen Show (4:3)</PresentationFormat>
  <Paragraphs>140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SAP_2013_v1.0</vt:lpstr>
      <vt:lpstr>Bleisure Travel            More Pleasure than Business?</vt:lpstr>
      <vt:lpstr>PowerPoint Presentation</vt:lpstr>
      <vt:lpstr>“Consumerization” Enablers</vt:lpstr>
      <vt:lpstr>Mental Calisthenics</vt:lpstr>
      <vt:lpstr>It’s bigger than we think</vt:lpstr>
      <vt:lpstr>Finally Mixing Business and Pleasure</vt:lpstr>
      <vt:lpstr>Nothing But The Wind in Your Hair</vt:lpstr>
      <vt:lpstr>Bigger than GI or Door Dings</vt:lpstr>
      <vt:lpstr>Context &amp; Complications</vt:lpstr>
      <vt:lpstr>Approve a Bleisure trip?</vt:lpstr>
      <vt:lpstr>Welcome to the largest parties on the face of earth!</vt:lpstr>
      <vt:lpstr>Liabilities of Bleisure</vt:lpstr>
      <vt:lpstr>Compliance</vt:lpstr>
      <vt:lpstr>Compliance Flavors</vt:lpstr>
      <vt:lpstr>The Further You’ll Go, The More the Bleisure</vt:lpstr>
      <vt:lpstr>Compliance Considerations</vt:lpstr>
      <vt:lpstr>Safety &amp; Security on the Rise</vt:lpstr>
      <vt:lpstr>Entrepreneurs are no Exception</vt:lpstr>
      <vt:lpstr>Our Different Customers </vt:lpstr>
      <vt:lpstr>More Pleasure than Business</vt:lpstr>
      <vt:lpstr>Can Business &amp; Leisure Coexist</vt:lpstr>
      <vt:lpstr>Resources</vt:lpstr>
      <vt:lpstr>Resources (Cont.)</vt:lpstr>
      <vt:lpstr>PowerPoint Presentation</vt:lpstr>
      <vt:lpstr>Thank You</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AG</dc:creator>
  <cp:lastModifiedBy>Ross Atkinson</cp:lastModifiedBy>
  <cp:revision>252</cp:revision>
  <dcterms:created xsi:type="dcterms:W3CDTF">2012-10-10T06:43:02Z</dcterms:created>
  <dcterms:modified xsi:type="dcterms:W3CDTF">2017-02-14T14:14:31Z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-2006075683</vt:i4>
  </property>
  <property fmtid="{D5CDD505-2E9C-101B-9397-08002B2CF9AE}" pid="4" name="_EmailSubject">
    <vt:lpwstr>Traxo Onboarding Session for UST Global ~ Presentation</vt:lpwstr>
  </property>
  <property fmtid="{D5CDD505-2E9C-101B-9397-08002B2CF9AE}" pid="5" name="_AuthorEmail">
    <vt:lpwstr>simeon.ludwig@sap.com</vt:lpwstr>
  </property>
  <property fmtid="{D5CDD505-2E9C-101B-9397-08002B2CF9AE}" pid="6" name="_AuthorEmailDisplayName">
    <vt:lpwstr>Ludwig, Simeon</vt:lpwstr>
  </property>
  <property fmtid="{D5CDD505-2E9C-101B-9397-08002B2CF9AE}" pid="7" name="_PreviousAdHocReviewCycleID">
    <vt:i4>-1852851792</vt:i4>
  </property>
</Properties>
</file>