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8" r:id="rId3"/>
    <p:sldId id="259" r:id="rId4"/>
    <p:sldId id="260" r:id="rId5"/>
    <p:sldId id="273" r:id="rId6"/>
    <p:sldId id="271" r:id="rId7"/>
    <p:sldId id="261" r:id="rId8"/>
    <p:sldId id="263" r:id="rId9"/>
    <p:sldId id="262" r:id="rId10"/>
    <p:sldId id="264" r:id="rId11"/>
    <p:sldId id="265" r:id="rId12"/>
    <p:sldId id="275" r:id="rId13"/>
    <p:sldId id="266" r:id="rId14"/>
    <p:sldId id="267" r:id="rId15"/>
    <p:sldId id="268" r:id="rId16"/>
    <p:sldId id="269" r:id="rId17"/>
    <p:sldId id="270" r:id="rId18"/>
    <p:sldId id="274" r:id="rId19"/>
    <p:sldId id="272" r:id="rId20"/>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2" autoAdjust="0"/>
    <p:restoredTop sz="79395" autoAdjust="0"/>
  </p:normalViewPr>
  <p:slideViewPr>
    <p:cSldViewPr snapToGrid="0">
      <p:cViewPr varScale="1">
        <p:scale>
          <a:sx n="30" d="100"/>
          <a:sy n="30" d="100"/>
        </p:scale>
        <p:origin x="1022" y="19"/>
      </p:cViewPr>
      <p:guideLst/>
    </p:cSldViewPr>
  </p:slideViewPr>
  <p:outlineViewPr>
    <p:cViewPr>
      <p:scale>
        <a:sx n="33" d="100"/>
        <a:sy n="33" d="100"/>
      </p:scale>
      <p:origin x="0" y="-36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884613" y="0"/>
            <a:ext cx="2971800" cy="466435"/>
          </a:xfrm>
          <a:prstGeom prst="rect">
            <a:avLst/>
          </a:prstGeom>
        </p:spPr>
        <p:txBody>
          <a:bodyPr vert="horz" lIns="92830" tIns="46415" rIns="92830" bIns="46415" rtlCol="0"/>
          <a:lstStyle>
            <a:lvl1pPr algn="r">
              <a:defRPr sz="1200"/>
            </a:lvl1pPr>
          </a:lstStyle>
          <a:p>
            <a:fld id="{B36C38AA-834B-4E73-98F9-5C2C89099519}" type="datetimeFigureOut">
              <a:rPr lang="en-US" smtClean="0"/>
              <a:t>4/13/2016</a:t>
            </a:fld>
            <a:endParaRPr lang="en-US"/>
          </a:p>
        </p:txBody>
      </p:sp>
      <p:sp>
        <p:nvSpPr>
          <p:cNvPr id="4" name="Slide Image Placeholder 3"/>
          <p:cNvSpPr>
            <a:spLocks noGrp="1" noRot="1" noChangeAspect="1"/>
          </p:cNvSpPr>
          <p:nvPr>
            <p:ph type="sldImg" idx="2"/>
          </p:nvPr>
        </p:nvSpPr>
        <p:spPr>
          <a:xfrm>
            <a:off x="639763" y="1162050"/>
            <a:ext cx="5578475" cy="3138488"/>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85800" y="4473893"/>
            <a:ext cx="5486400" cy="3660458"/>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4"/>
          </a:xfrm>
          <a:prstGeom prst="rect">
            <a:avLst/>
          </a:prstGeom>
        </p:spPr>
        <p:txBody>
          <a:bodyPr vert="horz" lIns="92830" tIns="46415" rIns="92830" bIns="46415" rtlCol="0" anchor="b"/>
          <a:lstStyle>
            <a:lvl1pPr algn="r">
              <a:defRPr sz="1200"/>
            </a:lvl1pPr>
          </a:lstStyle>
          <a:p>
            <a:fld id="{3472A375-8575-4AB6-A549-760ADE912668}" type="slidenum">
              <a:rPr lang="en-US" smtClean="0"/>
              <a:t>‹#›</a:t>
            </a:fld>
            <a:endParaRPr lang="en-US"/>
          </a:p>
        </p:txBody>
      </p:sp>
    </p:spTree>
    <p:extLst>
      <p:ext uri="{BB962C8B-B14F-4D97-AF65-F5344CB8AC3E}">
        <p14:creationId xmlns:p14="http://schemas.microsoft.com/office/powerpoint/2010/main" val="1445995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1</a:t>
            </a:fld>
            <a:endParaRPr lang="en-US"/>
          </a:p>
        </p:txBody>
      </p:sp>
    </p:spTree>
    <p:extLst>
      <p:ext uri="{BB962C8B-B14F-4D97-AF65-F5344CB8AC3E}">
        <p14:creationId xmlns:p14="http://schemas.microsoft.com/office/powerpoint/2010/main" val="23299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10</a:t>
            </a:fld>
            <a:endParaRPr lang="en-US"/>
          </a:p>
        </p:txBody>
      </p:sp>
    </p:spTree>
    <p:extLst>
      <p:ext uri="{BB962C8B-B14F-4D97-AF65-F5344CB8AC3E}">
        <p14:creationId xmlns:p14="http://schemas.microsoft.com/office/powerpoint/2010/main" val="38295459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11</a:t>
            </a:fld>
            <a:endParaRPr lang="en-US"/>
          </a:p>
        </p:txBody>
      </p:sp>
    </p:spTree>
    <p:extLst>
      <p:ext uri="{BB962C8B-B14F-4D97-AF65-F5344CB8AC3E}">
        <p14:creationId xmlns:p14="http://schemas.microsoft.com/office/powerpoint/2010/main" val="1118084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12</a:t>
            </a:fld>
            <a:endParaRPr lang="en-US"/>
          </a:p>
        </p:txBody>
      </p:sp>
    </p:spTree>
    <p:extLst>
      <p:ext uri="{BB962C8B-B14F-4D97-AF65-F5344CB8AC3E}">
        <p14:creationId xmlns:p14="http://schemas.microsoft.com/office/powerpoint/2010/main" val="3797128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13</a:t>
            </a:fld>
            <a:endParaRPr lang="en-US"/>
          </a:p>
        </p:txBody>
      </p:sp>
    </p:spTree>
    <p:extLst>
      <p:ext uri="{BB962C8B-B14F-4D97-AF65-F5344CB8AC3E}">
        <p14:creationId xmlns:p14="http://schemas.microsoft.com/office/powerpoint/2010/main" val="3250956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14</a:t>
            </a:fld>
            <a:endParaRPr lang="en-US"/>
          </a:p>
        </p:txBody>
      </p:sp>
    </p:spTree>
    <p:extLst>
      <p:ext uri="{BB962C8B-B14F-4D97-AF65-F5344CB8AC3E}">
        <p14:creationId xmlns:p14="http://schemas.microsoft.com/office/powerpoint/2010/main" val="24138706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15</a:t>
            </a:fld>
            <a:endParaRPr lang="en-US"/>
          </a:p>
        </p:txBody>
      </p:sp>
    </p:spTree>
    <p:extLst>
      <p:ext uri="{BB962C8B-B14F-4D97-AF65-F5344CB8AC3E}">
        <p14:creationId xmlns:p14="http://schemas.microsoft.com/office/powerpoint/2010/main" val="33538560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16</a:t>
            </a:fld>
            <a:endParaRPr lang="en-US"/>
          </a:p>
        </p:txBody>
      </p:sp>
    </p:spTree>
    <p:extLst>
      <p:ext uri="{BB962C8B-B14F-4D97-AF65-F5344CB8AC3E}">
        <p14:creationId xmlns:p14="http://schemas.microsoft.com/office/powerpoint/2010/main" val="2833372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17</a:t>
            </a:fld>
            <a:endParaRPr lang="en-US"/>
          </a:p>
        </p:txBody>
      </p:sp>
    </p:spTree>
    <p:extLst>
      <p:ext uri="{BB962C8B-B14F-4D97-AF65-F5344CB8AC3E}">
        <p14:creationId xmlns:p14="http://schemas.microsoft.com/office/powerpoint/2010/main" val="2867113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18</a:t>
            </a:fld>
            <a:endParaRPr lang="en-US"/>
          </a:p>
        </p:txBody>
      </p:sp>
    </p:spTree>
    <p:extLst>
      <p:ext uri="{BB962C8B-B14F-4D97-AF65-F5344CB8AC3E}">
        <p14:creationId xmlns:p14="http://schemas.microsoft.com/office/powerpoint/2010/main" val="1971558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19</a:t>
            </a:fld>
            <a:endParaRPr lang="en-US"/>
          </a:p>
        </p:txBody>
      </p:sp>
    </p:spTree>
    <p:extLst>
      <p:ext uri="{BB962C8B-B14F-4D97-AF65-F5344CB8AC3E}">
        <p14:creationId xmlns:p14="http://schemas.microsoft.com/office/powerpoint/2010/main" val="2289360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2</a:t>
            </a:fld>
            <a:endParaRPr lang="en-US"/>
          </a:p>
        </p:txBody>
      </p:sp>
    </p:spTree>
    <p:extLst>
      <p:ext uri="{BB962C8B-B14F-4D97-AF65-F5344CB8AC3E}">
        <p14:creationId xmlns:p14="http://schemas.microsoft.com/office/powerpoint/2010/main" val="2986940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72A375-8575-4AB6-A549-760ADE912668}" type="slidenum">
              <a:rPr lang="en-US" smtClean="0"/>
              <a:t>3</a:t>
            </a:fld>
            <a:endParaRPr lang="en-US"/>
          </a:p>
        </p:txBody>
      </p:sp>
    </p:spTree>
    <p:extLst>
      <p:ext uri="{BB962C8B-B14F-4D97-AF65-F5344CB8AC3E}">
        <p14:creationId xmlns:p14="http://schemas.microsoft.com/office/powerpoint/2010/main" val="2590380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4</a:t>
            </a:fld>
            <a:endParaRPr lang="en-US"/>
          </a:p>
        </p:txBody>
      </p:sp>
    </p:spTree>
    <p:extLst>
      <p:ext uri="{BB962C8B-B14F-4D97-AF65-F5344CB8AC3E}">
        <p14:creationId xmlns:p14="http://schemas.microsoft.com/office/powerpoint/2010/main" val="3820397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5</a:t>
            </a:fld>
            <a:endParaRPr lang="en-US"/>
          </a:p>
        </p:txBody>
      </p:sp>
    </p:spTree>
    <p:extLst>
      <p:ext uri="{BB962C8B-B14F-4D97-AF65-F5344CB8AC3E}">
        <p14:creationId xmlns:p14="http://schemas.microsoft.com/office/powerpoint/2010/main" val="585485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“[S]haring and renting more stuff means producing and wasting less stuff, which is good for the planet and even better for one’s self-image…  But the real benefit of collaborative consumption turns out to be social. In an era when families are scattered and we may not know the people down the street, sharing things – even with strangers we’ve just met online  – allows us to make meaningful connections.”</a:t>
            </a:r>
          </a:p>
          <a:p>
            <a:endParaRPr lang="en-US" dirty="0" smtClean="0"/>
          </a:p>
          <a:p>
            <a:r>
              <a:rPr lang="en-US" dirty="0" smtClean="0"/>
              <a:t>The Sharing economy</a:t>
            </a:r>
            <a:r>
              <a:rPr lang="en-US" baseline="0" dirty="0" smtClean="0"/>
              <a:t> is projected to increase more than 20 fold in the next 10 years into a $335 billion industry by 2025.  </a:t>
            </a:r>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6</a:t>
            </a:fld>
            <a:endParaRPr lang="en-US"/>
          </a:p>
        </p:txBody>
      </p:sp>
    </p:spTree>
    <p:extLst>
      <p:ext uri="{BB962C8B-B14F-4D97-AF65-F5344CB8AC3E}">
        <p14:creationId xmlns:p14="http://schemas.microsoft.com/office/powerpoint/2010/main" val="4148790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7</a:t>
            </a:fld>
            <a:endParaRPr lang="en-US"/>
          </a:p>
        </p:txBody>
      </p:sp>
    </p:spTree>
    <p:extLst>
      <p:ext uri="{BB962C8B-B14F-4D97-AF65-F5344CB8AC3E}">
        <p14:creationId xmlns:p14="http://schemas.microsoft.com/office/powerpoint/2010/main" val="545397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72A375-8575-4AB6-A549-760ADE912668}" type="slidenum">
              <a:rPr lang="en-US" smtClean="0"/>
              <a:t>8</a:t>
            </a:fld>
            <a:endParaRPr lang="en-US"/>
          </a:p>
        </p:txBody>
      </p:sp>
    </p:spTree>
    <p:extLst>
      <p:ext uri="{BB962C8B-B14F-4D97-AF65-F5344CB8AC3E}">
        <p14:creationId xmlns:p14="http://schemas.microsoft.com/office/powerpoint/2010/main" val="63331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8112" indent="-348112">
              <a:buFont typeface="Arial" panose="020B0604020202020204" pitchFamily="34" charset="0"/>
              <a:buChar char="•"/>
            </a:pPr>
            <a:r>
              <a:rPr lang="en-US" dirty="0" smtClean="0"/>
              <a:t>(Marriott’s is $19 billion)</a:t>
            </a:r>
          </a:p>
          <a:p>
            <a:pPr marL="348112" indent="-348112">
              <a:buFont typeface="Arial" panose="020B0604020202020204" pitchFamily="34" charset="0"/>
              <a:buChar char="•"/>
            </a:pPr>
            <a:r>
              <a:rPr lang="en-US" dirty="0" smtClean="0"/>
              <a:t>(Hertz is $9 Billion)</a:t>
            </a:r>
          </a:p>
          <a:p>
            <a:pPr marL="348112" indent="-348112">
              <a:buFont typeface="Arial" panose="020B0604020202020204" pitchFamily="34" charset="0"/>
              <a:buChar char="•"/>
            </a:pPr>
            <a:r>
              <a:rPr lang="en-US" dirty="0" smtClean="0"/>
              <a:t>(founded in 2010)</a:t>
            </a:r>
          </a:p>
        </p:txBody>
      </p:sp>
      <p:sp>
        <p:nvSpPr>
          <p:cNvPr id="4" name="Slide Number Placeholder 3"/>
          <p:cNvSpPr>
            <a:spLocks noGrp="1"/>
          </p:cNvSpPr>
          <p:nvPr>
            <p:ph type="sldNum" sz="quarter" idx="10"/>
          </p:nvPr>
        </p:nvSpPr>
        <p:spPr/>
        <p:txBody>
          <a:bodyPr/>
          <a:lstStyle/>
          <a:p>
            <a:fld id="{3472A375-8575-4AB6-A549-760ADE912668}" type="slidenum">
              <a:rPr lang="en-US" smtClean="0"/>
              <a:t>9</a:t>
            </a:fld>
            <a:endParaRPr lang="en-US"/>
          </a:p>
        </p:txBody>
      </p:sp>
    </p:spTree>
    <p:extLst>
      <p:ext uri="{BB962C8B-B14F-4D97-AF65-F5344CB8AC3E}">
        <p14:creationId xmlns:p14="http://schemas.microsoft.com/office/powerpoint/2010/main" val="3539731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F3BCB9-4C27-4276-8CC5-319E3ED8669F}" type="datetimeFigureOut">
              <a:rPr lang="en-US" smtClean="0"/>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3743235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3BCB9-4C27-4276-8CC5-319E3ED8669F}" type="datetimeFigureOut">
              <a:rPr lang="en-US" smtClean="0"/>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150031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3BCB9-4C27-4276-8CC5-319E3ED8669F}" type="datetimeFigureOut">
              <a:rPr lang="en-US" smtClean="0"/>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4275109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3BCB9-4C27-4276-8CC5-319E3ED8669F}" type="datetimeFigureOut">
              <a:rPr lang="en-US" smtClean="0"/>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3447743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3BCB9-4C27-4276-8CC5-319E3ED8669F}" type="datetimeFigureOut">
              <a:rPr lang="en-US" smtClean="0"/>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2195272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BF3BCB9-4C27-4276-8CC5-319E3ED8669F}" type="datetimeFigureOut">
              <a:rPr lang="en-US" smtClean="0"/>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268814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BF3BCB9-4C27-4276-8CC5-319E3ED8669F}" type="datetimeFigureOut">
              <a:rPr lang="en-US" smtClean="0"/>
              <a:t>4/13/2016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1894877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BF3BCB9-4C27-4276-8CC5-319E3ED8669F}" type="datetimeFigureOut">
              <a:rPr lang="en-US" smtClean="0"/>
              <a:t>4/13/2016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323602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F3BCB9-4C27-4276-8CC5-319E3ED8669F}" type="datetimeFigureOut">
              <a:rPr lang="en-US" smtClean="0"/>
              <a:t>4/13/2016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157322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3BCB9-4C27-4276-8CC5-319E3ED8669F}" type="datetimeFigureOut">
              <a:rPr lang="en-US" smtClean="0"/>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504049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3BCB9-4C27-4276-8CC5-319E3ED8669F}" type="datetimeFigureOut">
              <a:rPr lang="en-US" smtClean="0"/>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04426-4539-4B1B-BB0D-2F118F587ABC}" type="slidenum">
              <a:rPr lang="en-US" smtClean="0"/>
              <a:t>‹#›</a:t>
            </a:fld>
            <a:endParaRPr lang="en-US"/>
          </a:p>
        </p:txBody>
      </p:sp>
    </p:spTree>
    <p:extLst>
      <p:ext uri="{BB962C8B-B14F-4D97-AF65-F5344CB8AC3E}">
        <p14:creationId xmlns:p14="http://schemas.microsoft.com/office/powerpoint/2010/main" val="163047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F3BCB9-4C27-4276-8CC5-319E3ED8669F}" type="datetimeFigureOut">
              <a:rPr lang="en-US" smtClean="0"/>
              <a:t>4/13/2016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604426-4539-4B1B-BB0D-2F118F587ABC}" type="slidenum">
              <a:rPr lang="en-US" smtClean="0"/>
              <a:t>‹#›</a:t>
            </a:fld>
            <a:endParaRPr lang="en-US"/>
          </a:p>
        </p:txBody>
      </p:sp>
    </p:spTree>
    <p:extLst>
      <p:ext uri="{BB962C8B-B14F-4D97-AF65-F5344CB8AC3E}">
        <p14:creationId xmlns:p14="http://schemas.microsoft.com/office/powerpoint/2010/main" val="9028934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content.time.com/time/specials/packages/article/0,28804,2059521_2059717_2059710,00.html"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hyperlink" Target="http://content.time.com/time/specials/packages/0,28757,2059521,00.html"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rUVgcCB_SwA" TargetMode="External"/><Relationship Id="rId5" Type="http://schemas.openxmlformats.org/officeDocument/2006/relationships/image" Target="../media/image1.jp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image" Target="../media/image6.jp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75000"/>
                  </a:schemeClr>
                </a:solidFill>
              </a:rPr>
              <a:t>Managing Risk in</a:t>
            </a:r>
            <a:br>
              <a:rPr lang="en-US" dirty="0" smtClean="0">
                <a:solidFill>
                  <a:schemeClr val="accent1">
                    <a:lumMod val="75000"/>
                  </a:schemeClr>
                </a:solidFill>
              </a:rPr>
            </a:br>
            <a:r>
              <a:rPr lang="en-US" dirty="0" smtClean="0">
                <a:solidFill>
                  <a:schemeClr val="accent1">
                    <a:lumMod val="75000"/>
                  </a:schemeClr>
                </a:solidFill>
              </a:rPr>
              <a:t> a Shared Economy</a:t>
            </a:r>
            <a:endParaRPr lang="en-US" dirty="0">
              <a:solidFill>
                <a:schemeClr val="accent1">
                  <a:lumMod val="75000"/>
                </a:schemeClr>
              </a:solidFill>
            </a:endParaRPr>
          </a:p>
        </p:txBody>
      </p:sp>
      <p:sp>
        <p:nvSpPr>
          <p:cNvPr id="3" name="Subtitle 2"/>
          <p:cNvSpPr>
            <a:spLocks noGrp="1"/>
          </p:cNvSpPr>
          <p:nvPr>
            <p:ph type="subTitle" idx="1"/>
          </p:nvPr>
        </p:nvSpPr>
        <p:spPr/>
        <p:txBody>
          <a:bodyPr/>
          <a:lstStyle/>
          <a:p>
            <a:r>
              <a:rPr lang="en-US" i="1" dirty="0" smtClean="0">
                <a:solidFill>
                  <a:schemeClr val="bg1">
                    <a:lumMod val="50000"/>
                  </a:schemeClr>
                </a:solidFill>
              </a:rPr>
              <a:t>Presented to</a:t>
            </a:r>
          </a:p>
          <a:p>
            <a:r>
              <a:rPr lang="en-US" dirty="0" smtClean="0">
                <a:solidFill>
                  <a:schemeClr val="bg1">
                    <a:lumMod val="50000"/>
                  </a:schemeClr>
                </a:solidFill>
              </a:rPr>
              <a:t>Connecticut/Westchester Business Travel Association</a:t>
            </a:r>
            <a:endParaRPr lang="en-US" dirty="0">
              <a:solidFill>
                <a:schemeClr val="bg1">
                  <a:lumMod val="50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268445" y="5986732"/>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4908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lumMod val="75000"/>
                  </a:schemeClr>
                </a:solidFill>
              </a:rPr>
              <a:t>Direct </a:t>
            </a:r>
            <a:r>
              <a:rPr lang="en-US" dirty="0">
                <a:solidFill>
                  <a:schemeClr val="accent1">
                    <a:lumMod val="75000"/>
                  </a:schemeClr>
                </a:solidFill>
              </a:rPr>
              <a:t>I</a:t>
            </a:r>
            <a:r>
              <a:rPr lang="en-US" dirty="0" smtClean="0">
                <a:solidFill>
                  <a:schemeClr val="accent1">
                    <a:lumMod val="75000"/>
                  </a:schemeClr>
                </a:solidFill>
              </a:rPr>
              <a:t>mpact on Relocation &amp; Travel</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a:bodyPr>
          <a:lstStyle/>
          <a:p>
            <a:r>
              <a:rPr lang="en-US" dirty="0" smtClean="0">
                <a:solidFill>
                  <a:schemeClr val="bg1">
                    <a:lumMod val="50000"/>
                  </a:schemeClr>
                </a:solidFill>
              </a:rPr>
              <a:t>Uber vs State of California ruling</a:t>
            </a:r>
          </a:p>
          <a:p>
            <a:pPr lvl="1"/>
            <a:r>
              <a:rPr lang="en-US" sz="2800" dirty="0" smtClean="0">
                <a:solidFill>
                  <a:schemeClr val="bg1">
                    <a:lumMod val="50000"/>
                  </a:schemeClr>
                </a:solidFill>
              </a:rPr>
              <a:t>Impact on relocation (Destination Services, Limo Drivers, Real Estate)</a:t>
            </a:r>
          </a:p>
          <a:p>
            <a:r>
              <a:rPr lang="en-US" dirty="0" smtClean="0">
                <a:solidFill>
                  <a:schemeClr val="bg1">
                    <a:lumMod val="50000"/>
                  </a:schemeClr>
                </a:solidFill>
              </a:rPr>
              <a:t>Airbnb entering in to the temporary housing space</a:t>
            </a:r>
          </a:p>
          <a:p>
            <a:pPr lvl="1"/>
            <a:r>
              <a:rPr lang="en-US" sz="2800" dirty="0" smtClean="0">
                <a:solidFill>
                  <a:schemeClr val="bg1">
                    <a:lumMod val="50000"/>
                  </a:schemeClr>
                </a:solidFill>
              </a:rPr>
              <a:t>Partnership with </a:t>
            </a:r>
            <a:r>
              <a:rPr lang="en-US" sz="2800" dirty="0" err="1" smtClean="0">
                <a:solidFill>
                  <a:schemeClr val="bg1">
                    <a:lumMod val="50000"/>
                  </a:schemeClr>
                </a:solidFill>
              </a:rPr>
              <a:t>Bridgestreet</a:t>
            </a:r>
            <a:endParaRPr lang="en-US" sz="2800" dirty="0" smtClean="0">
              <a:solidFill>
                <a:schemeClr val="bg1">
                  <a:lumMod val="50000"/>
                </a:schemeClr>
              </a:solidFill>
            </a:endParaRPr>
          </a:p>
          <a:p>
            <a:pPr lvl="1"/>
            <a:r>
              <a:rPr lang="en-US" sz="2800" dirty="0" smtClean="0">
                <a:solidFill>
                  <a:schemeClr val="bg1">
                    <a:lumMod val="50000"/>
                  </a:schemeClr>
                </a:solidFill>
              </a:rPr>
              <a:t>Lump sum programs such as Urban Bound and Move Guides</a:t>
            </a:r>
          </a:p>
          <a:p>
            <a:pPr lvl="1"/>
            <a:r>
              <a:rPr lang="en-US" sz="2800" dirty="0" smtClean="0">
                <a:solidFill>
                  <a:schemeClr val="bg1">
                    <a:lumMod val="50000"/>
                  </a:schemeClr>
                </a:solidFill>
              </a:rPr>
              <a:t>Used occasionally for hard-to-find rentals, such as 4 bedroom house</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5"/>
          <a:stretch>
            <a:fillRect/>
          </a:stretch>
        </p:blipFill>
        <p:spPr>
          <a:xfrm>
            <a:off x="9316012" y="351756"/>
            <a:ext cx="2390775" cy="1914525"/>
          </a:xfrm>
          <a:prstGeom prst="rect">
            <a:avLst/>
          </a:prstGeom>
        </p:spPr>
      </p:pic>
    </p:spTree>
    <p:extLst>
      <p:ext uri="{BB962C8B-B14F-4D97-AF65-F5344CB8AC3E}">
        <p14:creationId xmlns:p14="http://schemas.microsoft.com/office/powerpoint/2010/main" val="16820379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lumMod val="75000"/>
                  </a:schemeClr>
                </a:solidFill>
              </a:rPr>
              <a:t>Scenario 1- Housing</a:t>
            </a:r>
            <a:endParaRPr lang="en-US" dirty="0">
              <a:solidFill>
                <a:schemeClr val="accent1">
                  <a:lumMod val="75000"/>
                </a:schemeClr>
              </a:solidFill>
            </a:endParaRPr>
          </a:p>
        </p:txBody>
      </p:sp>
      <p:sp>
        <p:nvSpPr>
          <p:cNvPr id="3" name="Content Placeholder 2"/>
          <p:cNvSpPr>
            <a:spLocks noGrp="1"/>
          </p:cNvSpPr>
          <p:nvPr>
            <p:ph idx="1"/>
          </p:nvPr>
        </p:nvSpPr>
        <p:spPr/>
        <p:txBody>
          <a:bodyPr/>
          <a:lstStyle/>
          <a:p>
            <a:pPr marL="0" indent="0">
              <a:buNone/>
            </a:pPr>
            <a:r>
              <a:rPr lang="en-US" dirty="0" smtClean="0">
                <a:solidFill>
                  <a:schemeClr val="bg1">
                    <a:lumMod val="50000"/>
                  </a:schemeClr>
                </a:solidFill>
              </a:rPr>
              <a:t>Part 1</a:t>
            </a:r>
          </a:p>
          <a:p>
            <a:pPr marL="0" indent="0">
              <a:buNone/>
            </a:pPr>
            <a:r>
              <a:rPr lang="en-US" dirty="0" smtClean="0">
                <a:solidFill>
                  <a:schemeClr val="bg1">
                    <a:lumMod val="50000"/>
                  </a:schemeClr>
                </a:solidFill>
              </a:rPr>
              <a:t>An assignee is provided housing by their employer while on assignment in the US.  They decide to go on vacation for two weeks and rent the home out on Airbnb to earn additional money.</a:t>
            </a:r>
            <a:endParaRPr lang="en-US" dirty="0">
              <a:solidFill>
                <a:schemeClr val="bg1">
                  <a:lumMod val="50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2554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759"/>
            <a:ext cx="10515600" cy="1325563"/>
          </a:xfrm>
        </p:spPr>
        <p:txBody>
          <a:bodyPr>
            <a:normAutofit/>
          </a:bodyPr>
          <a:lstStyle/>
          <a:p>
            <a:r>
              <a:rPr lang="en-US" dirty="0">
                <a:solidFill>
                  <a:schemeClr val="accent1">
                    <a:lumMod val="75000"/>
                  </a:schemeClr>
                </a:solidFill>
              </a:rPr>
              <a:t>Scenario </a:t>
            </a:r>
            <a:r>
              <a:rPr lang="en-US" dirty="0" smtClean="0">
                <a:solidFill>
                  <a:schemeClr val="accent1">
                    <a:lumMod val="75000"/>
                  </a:schemeClr>
                </a:solidFill>
              </a:rPr>
              <a:t>1- </a:t>
            </a:r>
            <a:r>
              <a:rPr lang="en-US" dirty="0">
                <a:solidFill>
                  <a:schemeClr val="accent1">
                    <a:lumMod val="75000"/>
                  </a:schemeClr>
                </a:solidFill>
              </a:rPr>
              <a:t>Housing</a:t>
            </a:r>
            <a:r>
              <a:rPr lang="en-US" dirty="0">
                <a:solidFill>
                  <a:schemeClr val="bg1">
                    <a:lumMod val="50000"/>
                  </a:schemeClr>
                </a:solidFill>
              </a:rPr>
              <a:t> 	</a:t>
            </a:r>
          </a:p>
        </p:txBody>
      </p:sp>
      <p:sp>
        <p:nvSpPr>
          <p:cNvPr id="3" name="Content Placeholder 2"/>
          <p:cNvSpPr>
            <a:spLocks noGrp="1"/>
          </p:cNvSpPr>
          <p:nvPr>
            <p:ph idx="1"/>
          </p:nvPr>
        </p:nvSpPr>
        <p:spPr>
          <a:xfrm>
            <a:off x="838200" y="1535322"/>
            <a:ext cx="10515600" cy="4351338"/>
          </a:xfrm>
        </p:spPr>
        <p:txBody>
          <a:bodyPr/>
          <a:lstStyle/>
          <a:p>
            <a:pPr marL="0" indent="0">
              <a:buNone/>
            </a:pPr>
            <a:r>
              <a:rPr lang="en-US" dirty="0">
                <a:solidFill>
                  <a:schemeClr val="bg1">
                    <a:lumMod val="50000"/>
                  </a:schemeClr>
                </a:solidFill>
              </a:rPr>
              <a:t>Part 2</a:t>
            </a:r>
          </a:p>
          <a:p>
            <a:pPr marL="0" indent="0">
              <a:buNone/>
            </a:pPr>
            <a:r>
              <a:rPr lang="en-US" dirty="0" smtClean="0">
                <a:solidFill>
                  <a:schemeClr val="bg1">
                    <a:lumMod val="50000"/>
                  </a:schemeClr>
                </a:solidFill>
              </a:rPr>
              <a:t>While two interns are rooming together on the company’s lump sum funds, one went away for two weeks on vacation; the other employee rented out his buddy’s bedroom in his absence.</a:t>
            </a:r>
            <a:endParaRPr lang="en-US" dirty="0">
              <a:solidFill>
                <a:schemeClr val="bg1">
                  <a:lumMod val="50000"/>
                </a:schemeClr>
              </a:solidFill>
            </a:endParaRPr>
          </a:p>
          <a:p>
            <a:pPr marL="0" indent="0">
              <a:buNone/>
            </a:pPr>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3665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759"/>
            <a:ext cx="10515600" cy="1325563"/>
          </a:xfrm>
        </p:spPr>
        <p:txBody>
          <a:bodyPr>
            <a:normAutofit/>
          </a:bodyPr>
          <a:lstStyle/>
          <a:p>
            <a:r>
              <a:rPr lang="en-US" dirty="0">
                <a:solidFill>
                  <a:schemeClr val="accent1">
                    <a:lumMod val="75000"/>
                  </a:schemeClr>
                </a:solidFill>
              </a:rPr>
              <a:t>Scenario </a:t>
            </a:r>
            <a:r>
              <a:rPr lang="en-US" dirty="0" smtClean="0">
                <a:solidFill>
                  <a:schemeClr val="accent1">
                    <a:lumMod val="75000"/>
                  </a:schemeClr>
                </a:solidFill>
              </a:rPr>
              <a:t>1- </a:t>
            </a:r>
            <a:r>
              <a:rPr lang="en-US" dirty="0">
                <a:solidFill>
                  <a:schemeClr val="accent1">
                    <a:lumMod val="75000"/>
                  </a:schemeClr>
                </a:solidFill>
              </a:rPr>
              <a:t>Housing</a:t>
            </a:r>
            <a:r>
              <a:rPr lang="en-US" dirty="0">
                <a:solidFill>
                  <a:schemeClr val="bg1">
                    <a:lumMod val="50000"/>
                  </a:schemeClr>
                </a:solidFill>
              </a:rPr>
              <a:t> 	</a:t>
            </a:r>
          </a:p>
        </p:txBody>
      </p:sp>
      <p:sp>
        <p:nvSpPr>
          <p:cNvPr id="3" name="Content Placeholder 2"/>
          <p:cNvSpPr>
            <a:spLocks noGrp="1"/>
          </p:cNvSpPr>
          <p:nvPr>
            <p:ph idx="1"/>
          </p:nvPr>
        </p:nvSpPr>
        <p:spPr>
          <a:xfrm>
            <a:off x="838200" y="1535322"/>
            <a:ext cx="10515600" cy="4351338"/>
          </a:xfrm>
        </p:spPr>
        <p:txBody>
          <a:bodyPr/>
          <a:lstStyle/>
          <a:p>
            <a:pPr marL="0" indent="0">
              <a:buNone/>
            </a:pPr>
            <a:r>
              <a:rPr lang="en-US" dirty="0">
                <a:solidFill>
                  <a:schemeClr val="bg1">
                    <a:lumMod val="50000"/>
                  </a:schemeClr>
                </a:solidFill>
              </a:rPr>
              <a:t>Part </a:t>
            </a:r>
            <a:r>
              <a:rPr lang="en-US" dirty="0" smtClean="0">
                <a:solidFill>
                  <a:schemeClr val="bg1">
                    <a:lumMod val="50000"/>
                  </a:schemeClr>
                </a:solidFill>
              </a:rPr>
              <a:t>3</a:t>
            </a:r>
            <a:endParaRPr lang="en-US" dirty="0">
              <a:solidFill>
                <a:schemeClr val="bg1">
                  <a:lumMod val="50000"/>
                </a:schemeClr>
              </a:solidFill>
            </a:endParaRPr>
          </a:p>
          <a:p>
            <a:pPr marL="0" indent="0">
              <a:buNone/>
            </a:pPr>
            <a:r>
              <a:rPr lang="en-US" dirty="0">
                <a:solidFill>
                  <a:schemeClr val="bg1">
                    <a:lumMod val="50000"/>
                  </a:schemeClr>
                </a:solidFill>
              </a:rPr>
              <a:t>A company is considering implementing a flexible housing policy for their new assignees. The flexible policy will enable the assignee to use their housing allowance to obtain housing as they wish, including renting an apartment via Airbnb instead of signing a traditional lease.</a:t>
            </a:r>
          </a:p>
          <a:p>
            <a:pPr marL="0" indent="0">
              <a:buNone/>
            </a:pPr>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0873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75000"/>
                  </a:schemeClr>
                </a:solidFill>
              </a:rPr>
              <a:t>Scenario 2- Automobiles/Transportation</a:t>
            </a:r>
          </a:p>
        </p:txBody>
      </p:sp>
      <p:sp>
        <p:nvSpPr>
          <p:cNvPr id="3" name="Content Placeholder 2"/>
          <p:cNvSpPr>
            <a:spLocks noGrp="1"/>
          </p:cNvSpPr>
          <p:nvPr>
            <p:ph idx="1"/>
          </p:nvPr>
        </p:nvSpPr>
        <p:spPr>
          <a:xfrm>
            <a:off x="211461" y="1971295"/>
            <a:ext cx="10515600" cy="4351338"/>
          </a:xfrm>
        </p:spPr>
        <p:txBody>
          <a:bodyPr/>
          <a:lstStyle/>
          <a:p>
            <a:pPr marL="0" indent="0">
              <a:buNone/>
            </a:pPr>
            <a:r>
              <a:rPr lang="en-US" dirty="0">
                <a:solidFill>
                  <a:schemeClr val="bg1">
                    <a:lumMod val="50000"/>
                  </a:schemeClr>
                </a:solidFill>
              </a:rPr>
              <a:t>Part 1</a:t>
            </a:r>
          </a:p>
          <a:p>
            <a:pPr marL="0" indent="0">
              <a:buNone/>
            </a:pPr>
            <a:r>
              <a:rPr lang="en-US" dirty="0">
                <a:solidFill>
                  <a:schemeClr val="bg1">
                    <a:lumMod val="50000"/>
                  </a:schemeClr>
                </a:solidFill>
              </a:rPr>
              <a:t>An assignee is provided a vehicle by their employer while on assignment in the U.S. They would like to earn some extra money on the side and decide to become an Uber driver on the weekends. The assignee uses the vehicle provided to them by their employer for their Uber driving.</a:t>
            </a: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3392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75000"/>
                  </a:schemeClr>
                </a:solidFill>
              </a:rPr>
              <a:t>Scenario 2- Automobiles/Transportation</a:t>
            </a:r>
          </a:p>
        </p:txBody>
      </p:sp>
      <p:sp>
        <p:nvSpPr>
          <p:cNvPr id="3" name="Content Placeholder 2"/>
          <p:cNvSpPr>
            <a:spLocks noGrp="1"/>
          </p:cNvSpPr>
          <p:nvPr>
            <p:ph idx="1"/>
          </p:nvPr>
        </p:nvSpPr>
        <p:spPr/>
        <p:txBody>
          <a:bodyPr/>
          <a:lstStyle/>
          <a:p>
            <a:pPr marL="0" indent="0">
              <a:buNone/>
            </a:pPr>
            <a:r>
              <a:rPr lang="en-US" dirty="0">
                <a:solidFill>
                  <a:schemeClr val="bg1">
                    <a:lumMod val="50000"/>
                  </a:schemeClr>
                </a:solidFill>
              </a:rPr>
              <a:t>Part 2</a:t>
            </a:r>
          </a:p>
          <a:p>
            <a:pPr marL="0" indent="0">
              <a:buNone/>
            </a:pPr>
            <a:r>
              <a:rPr lang="en-US" dirty="0">
                <a:solidFill>
                  <a:schemeClr val="bg1">
                    <a:lumMod val="50000"/>
                  </a:schemeClr>
                </a:solidFill>
              </a:rPr>
              <a:t>A company is considering implementing a flexible transportation policy for their new assignees. The flexible policy will enable the assignee to use their car allowance to find transportation as they wish, including forgoing a vehicle and using the funds to find transport via Uber/Lyft/Taxi etc.</a:t>
            </a:r>
          </a:p>
          <a:p>
            <a:pPr marL="0" indent="0">
              <a:buNone/>
            </a:pPr>
            <a:endParaRPr lang="en-US"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6210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75000"/>
                  </a:schemeClr>
                </a:solidFill>
              </a:rPr>
              <a:t>Scenario 3- Shared Workspaces</a:t>
            </a:r>
          </a:p>
        </p:txBody>
      </p:sp>
      <p:sp>
        <p:nvSpPr>
          <p:cNvPr id="3" name="Content Placeholder 2"/>
          <p:cNvSpPr>
            <a:spLocks noGrp="1"/>
          </p:cNvSpPr>
          <p:nvPr>
            <p:ph idx="1"/>
          </p:nvPr>
        </p:nvSpPr>
        <p:spPr/>
        <p:txBody>
          <a:bodyPr/>
          <a:lstStyle/>
          <a:p>
            <a:pPr marL="0" indent="0">
              <a:buNone/>
            </a:pPr>
            <a:r>
              <a:rPr lang="en-US" dirty="0">
                <a:solidFill>
                  <a:schemeClr val="bg1">
                    <a:lumMod val="50000"/>
                  </a:schemeClr>
                </a:solidFill>
              </a:rPr>
              <a:t>Part 1 </a:t>
            </a:r>
          </a:p>
          <a:p>
            <a:pPr marL="0" indent="0">
              <a:buNone/>
            </a:pPr>
            <a:r>
              <a:rPr lang="en-US" dirty="0">
                <a:solidFill>
                  <a:schemeClr val="bg1">
                    <a:lumMod val="50000"/>
                  </a:schemeClr>
                </a:solidFill>
              </a:rPr>
              <a:t>A company is considering implementing a flexible working policy, whereby they provide assignees with alternative workplaces when they are traveling to locations that the company does not have an office in. This policy would enable assignees to rent shared workspaces in locations around the world rather than working from their hotel room.</a:t>
            </a: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15096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75000"/>
                  </a:schemeClr>
                </a:solidFill>
              </a:rPr>
              <a:t>Scenario 3- Shared Workspaces</a:t>
            </a:r>
          </a:p>
        </p:txBody>
      </p:sp>
      <p:sp>
        <p:nvSpPr>
          <p:cNvPr id="3" name="Content Placeholder 2"/>
          <p:cNvSpPr>
            <a:spLocks noGrp="1"/>
          </p:cNvSpPr>
          <p:nvPr>
            <p:ph idx="1"/>
          </p:nvPr>
        </p:nvSpPr>
        <p:spPr/>
        <p:txBody>
          <a:bodyPr>
            <a:normAutofit/>
          </a:bodyPr>
          <a:lstStyle/>
          <a:p>
            <a:pPr marL="0" indent="0">
              <a:buNone/>
            </a:pPr>
            <a:r>
              <a:rPr lang="en-US" dirty="0">
                <a:solidFill>
                  <a:schemeClr val="bg1">
                    <a:lumMod val="50000"/>
                  </a:schemeClr>
                </a:solidFill>
              </a:rPr>
              <a:t>Part 2 </a:t>
            </a:r>
          </a:p>
          <a:p>
            <a:pPr marL="0" indent="0">
              <a:buNone/>
            </a:pPr>
            <a:r>
              <a:rPr lang="en-US" dirty="0">
                <a:solidFill>
                  <a:schemeClr val="bg1">
                    <a:lumMod val="50000"/>
                  </a:schemeClr>
                </a:solidFill>
              </a:rPr>
              <a:t>An assignee is provided housing by their employer while on assignment in the U.S. They decide that they would like to earn some extra money on the side and network with other individuals in their new city. The assignee decides to use their apartment as a shared workspace.</a:t>
            </a:r>
          </a:p>
          <a:p>
            <a:pPr marL="0" indent="0">
              <a:buNone/>
            </a:pPr>
            <a:endParaRPr lang="en-US" dirty="0">
              <a:solidFill>
                <a:schemeClr val="bg1">
                  <a:lumMod val="50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85080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59904"/>
          </a:xfrm>
        </p:spPr>
        <p:txBody>
          <a:bodyPr>
            <a:normAutofit/>
          </a:bodyPr>
          <a:lstStyle/>
          <a:p>
            <a:r>
              <a:rPr lang="en-US" dirty="0" smtClean="0">
                <a:solidFill>
                  <a:schemeClr val="accent1">
                    <a:lumMod val="75000"/>
                  </a:schemeClr>
                </a:solidFill>
              </a:rPr>
              <a:t>Policy Considerations</a:t>
            </a:r>
            <a:endParaRPr lang="en-US" dirty="0">
              <a:solidFill>
                <a:schemeClr val="accent1">
                  <a:lumMod val="75000"/>
                </a:schemeClr>
              </a:solidFill>
            </a:endParaRPr>
          </a:p>
        </p:txBody>
      </p:sp>
      <p:sp>
        <p:nvSpPr>
          <p:cNvPr id="3" name="Content Placeholder 2"/>
          <p:cNvSpPr>
            <a:spLocks noGrp="1"/>
          </p:cNvSpPr>
          <p:nvPr>
            <p:ph idx="1"/>
          </p:nvPr>
        </p:nvSpPr>
        <p:spPr>
          <a:xfrm>
            <a:off x="838200" y="707366"/>
            <a:ext cx="10515600" cy="5469598"/>
          </a:xfrm>
        </p:spPr>
        <p:txBody>
          <a:bodyPr>
            <a:normAutofit fontScale="85000" lnSpcReduction="10000"/>
          </a:bodyPr>
          <a:lstStyle/>
          <a:p>
            <a:pPr marL="0" indent="0">
              <a:buNone/>
            </a:pPr>
            <a:endParaRPr lang="en-US" dirty="0">
              <a:solidFill>
                <a:schemeClr val="bg1">
                  <a:lumMod val="50000"/>
                </a:schemeClr>
              </a:solidFill>
            </a:endParaRPr>
          </a:p>
          <a:p>
            <a:pPr>
              <a:buFont typeface="Wingdings" panose="05000000000000000000" pitchFamily="2" charset="2"/>
              <a:buChar char="§"/>
            </a:pPr>
            <a:r>
              <a:rPr lang="en-US" sz="2600" dirty="0" smtClean="0">
                <a:solidFill>
                  <a:schemeClr val="bg1">
                    <a:lumMod val="50000"/>
                  </a:schemeClr>
                </a:solidFill>
              </a:rPr>
              <a:t>Work with a relocation provider or corporate travel provider who manage long and short term business travel for consistency and quality</a:t>
            </a:r>
          </a:p>
          <a:p>
            <a:pPr>
              <a:buFont typeface="Wingdings" panose="05000000000000000000" pitchFamily="2" charset="2"/>
              <a:buChar char="§"/>
            </a:pPr>
            <a:r>
              <a:rPr lang="en-US" sz="2600" dirty="0" smtClean="0">
                <a:solidFill>
                  <a:schemeClr val="bg1">
                    <a:lumMod val="50000"/>
                  </a:schemeClr>
                </a:solidFill>
              </a:rPr>
              <a:t>Although cost of corporate housing / hotels may be high, need to balance that with the safety/security of employees</a:t>
            </a:r>
          </a:p>
          <a:p>
            <a:pPr>
              <a:buFont typeface="Wingdings" panose="05000000000000000000" pitchFamily="2" charset="2"/>
              <a:buChar char="§"/>
            </a:pPr>
            <a:r>
              <a:rPr lang="en-US" sz="2600" dirty="0">
                <a:solidFill>
                  <a:schemeClr val="bg1">
                    <a:lumMod val="50000"/>
                  </a:schemeClr>
                </a:solidFill>
              </a:rPr>
              <a:t>Offer a protected website for interns to find roommates</a:t>
            </a:r>
          </a:p>
          <a:p>
            <a:pPr>
              <a:buFont typeface="Wingdings" panose="05000000000000000000" pitchFamily="2" charset="2"/>
              <a:buChar char="§"/>
            </a:pPr>
            <a:r>
              <a:rPr lang="en-US" sz="2600" dirty="0" smtClean="0">
                <a:solidFill>
                  <a:schemeClr val="bg1">
                    <a:lumMod val="50000"/>
                  </a:schemeClr>
                </a:solidFill>
              </a:rPr>
              <a:t>Offering a lump sum program for interns and early talent may increase likelihood of employees developing creative ideas for saving /making  money. Spell out the rules.</a:t>
            </a:r>
          </a:p>
          <a:p>
            <a:pPr>
              <a:buFont typeface="Wingdings" panose="05000000000000000000" pitchFamily="2" charset="2"/>
              <a:buChar char="§"/>
            </a:pPr>
            <a:r>
              <a:rPr lang="en-US" sz="2600" dirty="0" smtClean="0">
                <a:solidFill>
                  <a:schemeClr val="bg1">
                    <a:lumMod val="50000"/>
                  </a:schemeClr>
                </a:solidFill>
              </a:rPr>
              <a:t>Written policies need to clearly explain that anything provided by the Company during business travel (apartment, rental car, etc.) is not to be used for self-enrichment</a:t>
            </a:r>
          </a:p>
          <a:p>
            <a:pPr>
              <a:buFont typeface="Wingdings" panose="05000000000000000000" pitchFamily="2" charset="2"/>
              <a:buChar char="§"/>
            </a:pPr>
            <a:r>
              <a:rPr lang="en-US" sz="2600" dirty="0" smtClean="0">
                <a:solidFill>
                  <a:schemeClr val="bg1">
                    <a:lumMod val="50000"/>
                  </a:schemeClr>
                </a:solidFill>
              </a:rPr>
              <a:t>Company needs to offer, at a minimum, compliance support for employees traveling cross borders</a:t>
            </a:r>
          </a:p>
          <a:p>
            <a:pPr>
              <a:buFont typeface="Wingdings" panose="05000000000000000000" pitchFamily="2" charset="2"/>
              <a:buChar char="§"/>
            </a:pPr>
            <a:r>
              <a:rPr lang="en-US" sz="2600" dirty="0" smtClean="0">
                <a:solidFill>
                  <a:schemeClr val="bg1">
                    <a:lumMod val="50000"/>
                  </a:schemeClr>
                </a:solidFill>
              </a:rPr>
              <a:t>Unless there is no other option, companies should not consider “C” level rental properties for their employees</a:t>
            </a:r>
          </a:p>
          <a:p>
            <a:pPr>
              <a:buFont typeface="Wingdings" panose="05000000000000000000" pitchFamily="2" charset="2"/>
              <a:buChar char="§"/>
            </a:pPr>
            <a:r>
              <a:rPr lang="en-US" sz="2600" dirty="0" smtClean="0">
                <a:solidFill>
                  <a:schemeClr val="bg1">
                    <a:lumMod val="50000"/>
                  </a:schemeClr>
                </a:solidFill>
              </a:rPr>
              <a:t>There should be set standards for the grade of hotel to be used during business travel</a:t>
            </a:r>
          </a:p>
          <a:p>
            <a:pPr marL="0" indent="0">
              <a:buNone/>
            </a:pPr>
            <a:endParaRPr lang="en-US" sz="2600" dirty="0" smtClean="0">
              <a:solidFill>
                <a:schemeClr val="bg1">
                  <a:lumMod val="50000"/>
                </a:schemeClr>
              </a:solidFill>
            </a:endParaRPr>
          </a:p>
          <a:p>
            <a:pPr marL="0" indent="0">
              <a:buNone/>
            </a:pPr>
            <a:endParaRPr lang="en-US" dirty="0" smtClean="0">
              <a:solidFill>
                <a:schemeClr val="bg1">
                  <a:lumMod val="50000"/>
                </a:schemeClr>
              </a:solidFill>
            </a:endParaRPr>
          </a:p>
          <a:p>
            <a:pPr marL="0" indent="0">
              <a:buNone/>
            </a:pPr>
            <a:endParaRPr lang="en-US" dirty="0">
              <a:solidFill>
                <a:schemeClr val="bg1">
                  <a:lumMod val="50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6176964"/>
            <a:ext cx="1809906" cy="48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10053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26684" y="2774074"/>
            <a:ext cx="4828674" cy="769441"/>
          </a:xfrm>
          <a:prstGeom prst="rect">
            <a:avLst/>
          </a:prstGeom>
          <a:noFill/>
        </p:spPr>
        <p:txBody>
          <a:bodyPr wrap="square" rtlCol="0">
            <a:spAutoFit/>
          </a:bodyPr>
          <a:lstStyle/>
          <a:p>
            <a:r>
              <a:rPr lang="en-US" sz="4400" dirty="0">
                <a:solidFill>
                  <a:schemeClr val="accent1">
                    <a:lumMod val="75000"/>
                  </a:schemeClr>
                </a:solidFill>
                <a:latin typeface="+mj-lt"/>
                <a:ea typeface="+mj-ea"/>
                <a:cs typeface="+mj-cs"/>
              </a:rPr>
              <a:t>Closing Thoughts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5737" y="3743864"/>
            <a:ext cx="3674852" cy="2208362"/>
          </a:xfrm>
          <a:prstGeom prst="rect">
            <a:avLst/>
          </a:prstGeom>
        </p:spPr>
      </p:pic>
    </p:spTree>
    <p:extLst>
      <p:ext uri="{BB962C8B-B14F-4D97-AF65-F5344CB8AC3E}">
        <p14:creationId xmlns:p14="http://schemas.microsoft.com/office/powerpoint/2010/main" val="228510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7698" y="-310242"/>
            <a:ext cx="9782355" cy="6296976"/>
          </a:xfrm>
        </p:spPr>
        <p:txBody>
          <a:bodyPr>
            <a:normAutofit fontScale="90000"/>
          </a:bodyPr>
          <a:lstStyle/>
          <a:p>
            <a:pPr algn="l"/>
            <a:r>
              <a:rPr lang="en-US" sz="4800" dirty="0" smtClean="0">
                <a:solidFill>
                  <a:schemeClr val="bg1">
                    <a:lumMod val="50000"/>
                  </a:schemeClr>
                </a:solidFill>
              </a:rPr>
              <a:t/>
            </a:r>
            <a:br>
              <a:rPr lang="en-US" sz="4800" dirty="0" smtClean="0">
                <a:solidFill>
                  <a:schemeClr val="bg1">
                    <a:lumMod val="50000"/>
                  </a:schemeClr>
                </a:solidFill>
              </a:rPr>
            </a:br>
            <a:r>
              <a:rPr lang="en-US" sz="4800" dirty="0">
                <a:solidFill>
                  <a:schemeClr val="bg1">
                    <a:lumMod val="50000"/>
                  </a:schemeClr>
                </a:solidFill>
              </a:rPr>
              <a:t/>
            </a:r>
            <a:br>
              <a:rPr lang="en-US" sz="4800" dirty="0">
                <a:solidFill>
                  <a:schemeClr val="bg1">
                    <a:lumMod val="50000"/>
                  </a:schemeClr>
                </a:solidFill>
              </a:rPr>
            </a:br>
            <a:r>
              <a:rPr lang="en-US" sz="4800" dirty="0" smtClean="0">
                <a:solidFill>
                  <a:schemeClr val="bg1">
                    <a:lumMod val="50000"/>
                  </a:schemeClr>
                </a:solidFill>
              </a:rPr>
              <a:t/>
            </a:r>
            <a:br>
              <a:rPr lang="en-US" sz="4800" dirty="0" smtClean="0">
                <a:solidFill>
                  <a:schemeClr val="bg1">
                    <a:lumMod val="50000"/>
                  </a:schemeClr>
                </a:solidFill>
              </a:rPr>
            </a:br>
            <a:r>
              <a:rPr lang="en-US" sz="4800" dirty="0">
                <a:solidFill>
                  <a:schemeClr val="bg1">
                    <a:lumMod val="50000"/>
                  </a:schemeClr>
                </a:solidFill>
              </a:rPr>
              <a:t/>
            </a:r>
            <a:br>
              <a:rPr lang="en-US" sz="4800" dirty="0">
                <a:solidFill>
                  <a:schemeClr val="bg1">
                    <a:lumMod val="50000"/>
                  </a:schemeClr>
                </a:solidFill>
              </a:rPr>
            </a:br>
            <a:r>
              <a:rPr lang="en-US" sz="4800" dirty="0" smtClean="0">
                <a:solidFill>
                  <a:schemeClr val="bg1">
                    <a:lumMod val="50000"/>
                  </a:schemeClr>
                </a:solidFill>
              </a:rPr>
              <a:t/>
            </a:r>
            <a:br>
              <a:rPr lang="en-US" sz="4800" dirty="0" smtClean="0">
                <a:solidFill>
                  <a:schemeClr val="bg1">
                    <a:lumMod val="50000"/>
                  </a:schemeClr>
                </a:solidFill>
              </a:rPr>
            </a:br>
            <a:r>
              <a:rPr lang="en-US" sz="4800" dirty="0">
                <a:solidFill>
                  <a:schemeClr val="bg1">
                    <a:lumMod val="50000"/>
                  </a:schemeClr>
                </a:solidFill>
              </a:rPr>
              <a:t/>
            </a:r>
            <a:br>
              <a:rPr lang="en-US" sz="4800" dirty="0">
                <a:solidFill>
                  <a:schemeClr val="bg1">
                    <a:lumMod val="50000"/>
                  </a:schemeClr>
                </a:solidFill>
              </a:rPr>
            </a:br>
            <a:r>
              <a:rPr lang="en-US" sz="4800" dirty="0" smtClean="0">
                <a:solidFill>
                  <a:schemeClr val="bg1">
                    <a:lumMod val="50000"/>
                  </a:schemeClr>
                </a:solidFill>
              </a:rPr>
              <a:t/>
            </a:r>
            <a:br>
              <a:rPr lang="en-US" sz="4800" dirty="0" smtClean="0">
                <a:solidFill>
                  <a:schemeClr val="bg1">
                    <a:lumMod val="50000"/>
                  </a:schemeClr>
                </a:solidFill>
              </a:rPr>
            </a:br>
            <a:r>
              <a:rPr lang="en-US" sz="4800" dirty="0">
                <a:solidFill>
                  <a:schemeClr val="bg1">
                    <a:lumMod val="50000"/>
                  </a:schemeClr>
                </a:solidFill>
              </a:rPr>
              <a:t/>
            </a:r>
            <a:br>
              <a:rPr lang="en-US" sz="4800" dirty="0">
                <a:solidFill>
                  <a:schemeClr val="bg1">
                    <a:lumMod val="50000"/>
                  </a:schemeClr>
                </a:solidFill>
              </a:rPr>
            </a:br>
            <a:r>
              <a:rPr lang="en-US" sz="4800" dirty="0" smtClean="0">
                <a:solidFill>
                  <a:schemeClr val="bg1">
                    <a:lumMod val="50000"/>
                  </a:schemeClr>
                </a:solidFill>
              </a:rPr>
              <a:t/>
            </a:r>
            <a:br>
              <a:rPr lang="en-US" sz="4800" dirty="0" smtClean="0">
                <a:solidFill>
                  <a:schemeClr val="bg1">
                    <a:lumMod val="50000"/>
                  </a:schemeClr>
                </a:solidFill>
              </a:rPr>
            </a:br>
            <a:r>
              <a:rPr lang="en-US" sz="4800" dirty="0" smtClean="0">
                <a:solidFill>
                  <a:schemeClr val="bg1">
                    <a:lumMod val="50000"/>
                  </a:schemeClr>
                </a:solidFill>
              </a:rPr>
              <a:t>                            </a:t>
            </a:r>
            <a:br>
              <a:rPr lang="en-US" sz="4800" dirty="0" smtClean="0">
                <a:solidFill>
                  <a:schemeClr val="bg1">
                    <a:lumMod val="50000"/>
                  </a:schemeClr>
                </a:solidFill>
              </a:rPr>
            </a:br>
            <a:r>
              <a:rPr lang="en-US" sz="2000" dirty="0"/>
              <a:t/>
            </a:r>
            <a:br>
              <a:rPr lang="en-US" sz="2000" dirty="0"/>
            </a:br>
            <a:r>
              <a:rPr lang="en-US" sz="2400" dirty="0">
                <a:solidFill>
                  <a:schemeClr val="bg1">
                    <a:lumMod val="50000"/>
                  </a:schemeClr>
                </a:solidFill>
              </a:rPr>
              <a:t/>
            </a:r>
            <a:br>
              <a:rPr lang="en-US" sz="2400" dirty="0">
                <a:solidFill>
                  <a:schemeClr val="bg1">
                    <a:lumMod val="50000"/>
                  </a:schemeClr>
                </a:solidFill>
              </a:rPr>
            </a:br>
            <a:r>
              <a:rPr lang="en-US" sz="2400" dirty="0" smtClean="0">
                <a:solidFill>
                  <a:schemeClr val="bg1">
                    <a:lumMod val="50000"/>
                  </a:schemeClr>
                </a:solidFill>
              </a:rPr>
              <a:t>                                           </a:t>
            </a:r>
            <a:br>
              <a:rPr lang="en-US" sz="2400" dirty="0" smtClean="0">
                <a:solidFill>
                  <a:schemeClr val="bg1">
                    <a:lumMod val="50000"/>
                  </a:schemeClr>
                </a:solidFill>
              </a:rPr>
            </a:br>
            <a:r>
              <a:rPr lang="en-US" sz="2400" dirty="0">
                <a:solidFill>
                  <a:schemeClr val="bg1">
                    <a:lumMod val="50000"/>
                  </a:schemeClr>
                </a:solidFill>
              </a:rPr>
              <a:t> </a:t>
            </a:r>
            <a:r>
              <a:rPr lang="en-US" sz="2400" dirty="0" smtClean="0">
                <a:solidFill>
                  <a:schemeClr val="bg1">
                    <a:lumMod val="50000"/>
                  </a:schemeClr>
                </a:solidFill>
              </a:rPr>
              <a:t>                                                             </a:t>
            </a:r>
            <a:r>
              <a:rPr lang="en-US" sz="5300" dirty="0" smtClean="0">
                <a:solidFill>
                  <a:schemeClr val="accent1">
                    <a:lumMod val="75000"/>
                  </a:schemeClr>
                </a:solidFill>
              </a:rPr>
              <a:t>Cartus</a:t>
            </a:r>
            <a:br>
              <a:rPr lang="en-US" sz="5300" dirty="0" smtClean="0">
                <a:solidFill>
                  <a:schemeClr val="accent1">
                    <a:lumMod val="75000"/>
                  </a:schemeClr>
                </a:solidFill>
              </a:rPr>
            </a:br>
            <a:r>
              <a:rPr lang="en-US" sz="5300" dirty="0">
                <a:solidFill>
                  <a:schemeClr val="accent1">
                    <a:lumMod val="75000"/>
                  </a:schemeClr>
                </a:solidFill>
              </a:rPr>
              <a:t/>
            </a:r>
            <a:br>
              <a:rPr lang="en-US" sz="5300" dirty="0">
                <a:solidFill>
                  <a:schemeClr val="accent1">
                    <a:lumMod val="75000"/>
                  </a:schemeClr>
                </a:solidFill>
              </a:rPr>
            </a:br>
            <a:r>
              <a:rPr lang="en-US" sz="27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Relocation leader since 1955</a:t>
            </a:r>
            <a:br>
              <a:rPr lang="en-US" sz="27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7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en-US" sz="27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Offerings include:</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-Employee </a:t>
            </a:r>
            <a:r>
              <a:rPr lang="en-US" sz="2200" dirty="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relocation</a:t>
            </a: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-Global policy and program development</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-Mobility trends</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-Group moves</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-Customized talent &amp; HR websites</a:t>
            </a:r>
            <a:br>
              <a:rPr lang="en-US" sz="2200" dirty="0" smtClean="0">
                <a:solidFill>
                  <a:schemeClr val="bg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dirty="0" smtClean="0">
                <a:solidFill>
                  <a:schemeClr val="bg1">
                    <a:lumMod val="50000"/>
                  </a:schemeClr>
                </a:solidFill>
              </a:rPr>
              <a:t/>
            </a:r>
            <a:br>
              <a:rPr lang="en-US" sz="4000" dirty="0" smtClean="0">
                <a:solidFill>
                  <a:schemeClr val="bg1">
                    <a:lumMod val="50000"/>
                  </a:schemeClr>
                </a:solidFill>
              </a:rPr>
            </a:br>
            <a:endParaRPr lang="en-US" sz="4000" dirty="0">
              <a:solidFill>
                <a:schemeClr val="bg1">
                  <a:lumMod val="50000"/>
                </a:schemeClr>
              </a:solidFill>
            </a:endParaRPr>
          </a:p>
        </p:txBody>
      </p:sp>
      <p:sp>
        <p:nvSpPr>
          <p:cNvPr id="3" name="Subtitle 2"/>
          <p:cNvSpPr>
            <a:spLocks noGrp="1"/>
          </p:cNvSpPr>
          <p:nvPr>
            <p:ph type="subTitle" idx="1"/>
          </p:nvPr>
        </p:nvSpPr>
        <p:spPr>
          <a:xfrm>
            <a:off x="730369" y="7522233"/>
            <a:ext cx="9144000" cy="634041"/>
          </a:xfrm>
        </p:spPr>
        <p:txBody>
          <a:bodyPr/>
          <a:lstStyle/>
          <a:p>
            <a:r>
              <a:rPr lang="en-US" dirty="0" smtClean="0"/>
              <a:t>-v  </a:t>
            </a:r>
            <a:endParaRPr lang="en-US"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68445" y="5986732"/>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1730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8379" y="689811"/>
            <a:ext cx="9144000" cy="975310"/>
          </a:xfrm>
        </p:spPr>
        <p:txBody>
          <a:bodyPr>
            <a:normAutofit/>
          </a:bodyPr>
          <a:lstStyle/>
          <a:p>
            <a:r>
              <a:rPr lang="en-US" sz="4800" dirty="0" smtClean="0">
                <a:solidFill>
                  <a:schemeClr val="accent1">
                    <a:lumMod val="75000"/>
                  </a:schemeClr>
                </a:solidFill>
              </a:rPr>
              <a:t>Jacob Street Partners</a:t>
            </a:r>
            <a:endParaRPr lang="en-US" sz="4800" dirty="0">
              <a:solidFill>
                <a:schemeClr val="accent1">
                  <a:lumMod val="75000"/>
                </a:schemeClr>
              </a:solidFill>
            </a:endParaRPr>
          </a:p>
        </p:txBody>
      </p:sp>
      <p:sp>
        <p:nvSpPr>
          <p:cNvPr id="3" name="Subtitle 2"/>
          <p:cNvSpPr>
            <a:spLocks noGrp="1"/>
          </p:cNvSpPr>
          <p:nvPr>
            <p:ph type="subTitle" idx="1"/>
          </p:nvPr>
        </p:nvSpPr>
        <p:spPr>
          <a:xfrm>
            <a:off x="1367400" y="2193489"/>
            <a:ext cx="9144000" cy="3592679"/>
          </a:xfrm>
        </p:spPr>
        <p:txBody>
          <a:bodyPr/>
          <a:lstStyle/>
          <a:p>
            <a:pPr lvl="1" algn="l" eaLnBrk="0" fontAlgn="base" hangingPunct="0">
              <a:lnSpc>
                <a:spcPct val="100000"/>
              </a:lnSpc>
              <a:spcBef>
                <a:spcPct val="20000"/>
              </a:spcBef>
              <a:spcAft>
                <a:spcPct val="0"/>
              </a:spcAft>
            </a:pPr>
            <a:r>
              <a:rPr lang="en-US" sz="2400" kern="0" dirty="0" smtClean="0">
                <a:solidFill>
                  <a:schemeClr val="bg1">
                    <a:lumMod val="50000"/>
                  </a:schemeClr>
                </a:solidFill>
                <a:latin typeface="Arial Unicode MS" pitchFamily="34" charset="-128"/>
                <a:ea typeface="ＭＳ Ｐゴシック"/>
              </a:rPr>
              <a:t>Five </a:t>
            </a:r>
            <a:r>
              <a:rPr lang="en-US" sz="2400" kern="0" dirty="0">
                <a:solidFill>
                  <a:schemeClr val="bg1">
                    <a:lumMod val="50000"/>
                  </a:schemeClr>
                </a:solidFill>
                <a:latin typeface="Arial Unicode MS" pitchFamily="34" charset="-128"/>
                <a:ea typeface="ＭＳ Ｐゴシック"/>
              </a:rPr>
              <a:t>distinct insurance products:</a:t>
            </a:r>
          </a:p>
          <a:p>
            <a:pPr marL="742950" lvl="1" indent="-285750" algn="l" eaLnBrk="0" fontAlgn="base" hangingPunct="0">
              <a:lnSpc>
                <a:spcPct val="100000"/>
              </a:lnSpc>
              <a:spcBef>
                <a:spcPct val="20000"/>
              </a:spcBef>
              <a:spcAft>
                <a:spcPct val="0"/>
              </a:spcAft>
              <a:buFontTx/>
              <a:buAutoNum type="arabicPeriod"/>
            </a:pPr>
            <a:r>
              <a:rPr lang="en-US" kern="0" dirty="0">
                <a:solidFill>
                  <a:schemeClr val="bg1">
                    <a:lumMod val="50000"/>
                  </a:schemeClr>
                </a:solidFill>
                <a:latin typeface="Arial Unicode MS" pitchFamily="34" charset="-128"/>
                <a:ea typeface="ＭＳ Ｐゴシック"/>
              </a:rPr>
              <a:t>Home, Auto and Liability Insurance for foreign nationals or repatriating Americans inbound to the US</a:t>
            </a:r>
          </a:p>
          <a:p>
            <a:pPr marL="742950" lvl="1" indent="-285750" algn="l" eaLnBrk="0" fontAlgn="base" hangingPunct="0">
              <a:lnSpc>
                <a:spcPct val="100000"/>
              </a:lnSpc>
              <a:spcBef>
                <a:spcPct val="20000"/>
              </a:spcBef>
              <a:spcAft>
                <a:spcPct val="0"/>
              </a:spcAft>
              <a:buFontTx/>
              <a:buAutoNum type="arabicPeriod"/>
            </a:pPr>
            <a:r>
              <a:rPr lang="en-US" kern="0" dirty="0">
                <a:solidFill>
                  <a:schemeClr val="bg1">
                    <a:lumMod val="50000"/>
                  </a:schemeClr>
                </a:solidFill>
                <a:latin typeface="Arial Unicode MS" pitchFamily="34" charset="-128"/>
                <a:ea typeface="ＭＳ Ｐゴシック"/>
              </a:rPr>
              <a:t>Vacant Home insurance for assignees leaving their home in property management in the US and going on assignment </a:t>
            </a:r>
          </a:p>
          <a:p>
            <a:pPr marL="742950" lvl="1" indent="-285750" algn="l" eaLnBrk="0" fontAlgn="base" hangingPunct="0">
              <a:lnSpc>
                <a:spcPct val="100000"/>
              </a:lnSpc>
              <a:spcBef>
                <a:spcPct val="20000"/>
              </a:spcBef>
              <a:spcAft>
                <a:spcPct val="0"/>
              </a:spcAft>
              <a:buFontTx/>
              <a:buAutoNum type="arabicPeriod"/>
            </a:pPr>
            <a:r>
              <a:rPr lang="en-US" kern="0" dirty="0">
                <a:solidFill>
                  <a:schemeClr val="bg1">
                    <a:lumMod val="50000"/>
                  </a:schemeClr>
                </a:solidFill>
                <a:latin typeface="Arial Unicode MS" pitchFamily="34" charset="-128"/>
                <a:ea typeface="ＭＳ Ｐゴシック"/>
              </a:rPr>
              <a:t>Global Renters Insurance (Personal Property and Liability) and Auto insurance anywhere in the world (excluding North Korea, Iran) </a:t>
            </a:r>
          </a:p>
          <a:p>
            <a:pPr marL="742950" lvl="1" indent="-285750" algn="l" eaLnBrk="0" fontAlgn="base" hangingPunct="0">
              <a:lnSpc>
                <a:spcPct val="100000"/>
              </a:lnSpc>
              <a:spcBef>
                <a:spcPct val="20000"/>
              </a:spcBef>
              <a:spcAft>
                <a:spcPct val="0"/>
              </a:spcAft>
              <a:buFontTx/>
              <a:buAutoNum type="arabicPeriod"/>
            </a:pPr>
            <a:r>
              <a:rPr lang="en-US" kern="0" dirty="0">
                <a:solidFill>
                  <a:schemeClr val="bg1">
                    <a:lumMod val="50000"/>
                  </a:schemeClr>
                </a:solidFill>
                <a:latin typeface="Arial Unicode MS" pitchFamily="34" charset="-128"/>
                <a:ea typeface="ＭＳ Ｐゴシック"/>
              </a:rPr>
              <a:t>Short Term Secure- Insurance for those in Corporate Apartments</a:t>
            </a:r>
          </a:p>
          <a:p>
            <a:pPr marL="742950" lvl="1" indent="-285750" algn="l" eaLnBrk="0" fontAlgn="base" hangingPunct="0">
              <a:lnSpc>
                <a:spcPct val="100000"/>
              </a:lnSpc>
              <a:spcBef>
                <a:spcPct val="20000"/>
              </a:spcBef>
              <a:spcAft>
                <a:spcPct val="0"/>
              </a:spcAft>
              <a:buFontTx/>
              <a:buAutoNum type="arabicPeriod"/>
            </a:pPr>
            <a:r>
              <a:rPr lang="en-US" kern="0" dirty="0">
                <a:solidFill>
                  <a:schemeClr val="bg1">
                    <a:lumMod val="50000"/>
                  </a:schemeClr>
                </a:solidFill>
                <a:latin typeface="Arial Unicode MS" pitchFamily="34" charset="-128"/>
                <a:ea typeface="ＭＳ Ｐゴシック"/>
              </a:rPr>
              <a:t>Global Secure- Insurance that combines transit, travel and renters insurance on a global basis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spTree>
    <p:extLst>
      <p:ext uri="{BB962C8B-B14F-4D97-AF65-F5344CB8AC3E}">
        <p14:creationId xmlns:p14="http://schemas.microsoft.com/office/powerpoint/2010/main" val="856547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76128"/>
            <a:ext cx="9144000" cy="2387600"/>
          </a:xfrm>
        </p:spPr>
        <p:txBody>
          <a:bodyPr/>
          <a:lstStyle/>
          <a:p>
            <a:r>
              <a:rPr lang="en-US" dirty="0" smtClean="0">
                <a:solidFill>
                  <a:schemeClr val="accent1">
                    <a:lumMod val="75000"/>
                  </a:schemeClr>
                </a:solidFill>
              </a:rPr>
              <a:t>Managing Risk In a</a:t>
            </a:r>
            <a:br>
              <a:rPr lang="en-US" dirty="0" smtClean="0">
                <a:solidFill>
                  <a:schemeClr val="accent1">
                    <a:lumMod val="75000"/>
                  </a:schemeClr>
                </a:solidFill>
              </a:rPr>
            </a:br>
            <a:r>
              <a:rPr lang="en-US" dirty="0" smtClean="0">
                <a:solidFill>
                  <a:schemeClr val="accent1">
                    <a:lumMod val="75000"/>
                  </a:schemeClr>
                </a:solidFill>
              </a:rPr>
              <a:t> Shared Economy</a:t>
            </a:r>
            <a:endParaRPr lang="en-US" dirty="0">
              <a:solidFill>
                <a:schemeClr val="accent1">
                  <a:lumMod val="75000"/>
                </a:schemeClr>
              </a:solidFill>
            </a:endParaRPr>
          </a:p>
        </p:txBody>
      </p:sp>
      <p:sp>
        <p:nvSpPr>
          <p:cNvPr id="3" name="Subtitle 2"/>
          <p:cNvSpPr>
            <a:spLocks noGrp="1"/>
          </p:cNvSpPr>
          <p:nvPr>
            <p:ph type="subTitle" idx="1"/>
          </p:nvPr>
        </p:nvSpPr>
        <p:spPr>
          <a:xfrm>
            <a:off x="1524000" y="3602038"/>
            <a:ext cx="9144000" cy="1418536"/>
          </a:xfrm>
        </p:spPr>
        <p:txBody>
          <a:bodyPr>
            <a:normAutofit/>
          </a:bodyPr>
          <a:lstStyle/>
          <a:p>
            <a:endParaRPr lang="en-US" dirty="0" smtClean="0">
              <a:solidFill>
                <a:schemeClr val="bg1">
                  <a:lumMod val="65000"/>
                </a:schemeClr>
              </a:solidFill>
            </a:endParaRPr>
          </a:p>
          <a:p>
            <a:r>
              <a:rPr lang="en-US" dirty="0" smtClean="0">
                <a:solidFill>
                  <a:schemeClr val="bg1">
                    <a:lumMod val="50000"/>
                  </a:schemeClr>
                </a:solidFill>
              </a:rPr>
              <a:t>How </a:t>
            </a:r>
            <a:r>
              <a:rPr lang="en-US" dirty="0">
                <a:solidFill>
                  <a:schemeClr val="bg1">
                    <a:lumMod val="50000"/>
                  </a:schemeClr>
                </a:solidFill>
              </a:rPr>
              <a:t>does it impact the world of </a:t>
            </a:r>
            <a:r>
              <a:rPr lang="en-US" dirty="0" smtClean="0">
                <a:solidFill>
                  <a:schemeClr val="bg1">
                    <a:lumMod val="50000"/>
                  </a:schemeClr>
                </a:solidFill>
              </a:rPr>
              <a:t>travel?</a:t>
            </a:r>
            <a:endParaRPr lang="en-US" dirty="0">
              <a:solidFill>
                <a:schemeClr val="bg1">
                  <a:lumMod val="50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7"/>
            <a:ext cx="3361199" cy="54346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268445" y="5986732"/>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4367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lumMod val="75000"/>
                  </a:schemeClr>
                </a:solidFill>
              </a:rPr>
              <a:t>Presenters:</a:t>
            </a:r>
            <a:endParaRPr lang="en-US" dirty="0">
              <a:solidFill>
                <a:schemeClr val="accent1">
                  <a:lumMod val="75000"/>
                </a:schemeClr>
              </a:solidFill>
            </a:endParaRPr>
          </a:p>
        </p:txBody>
      </p:sp>
      <p:sp>
        <p:nvSpPr>
          <p:cNvPr id="3" name="Content Placeholder 2"/>
          <p:cNvSpPr>
            <a:spLocks noGrp="1"/>
          </p:cNvSpPr>
          <p:nvPr>
            <p:ph idx="1"/>
          </p:nvPr>
        </p:nvSpPr>
        <p:spPr>
          <a:xfrm>
            <a:off x="838200" y="1600359"/>
            <a:ext cx="10515600" cy="4351338"/>
          </a:xfrm>
        </p:spPr>
        <p:txBody>
          <a:bodyPr>
            <a:normAutofit/>
          </a:bodyPr>
          <a:lstStyle/>
          <a:p>
            <a:pPr marL="0" indent="0">
              <a:buNone/>
            </a:pPr>
            <a:endParaRPr lang="en-US" dirty="0"/>
          </a:p>
          <a:p>
            <a:pPr marL="0" indent="0">
              <a:buNone/>
            </a:pPr>
            <a:r>
              <a:rPr lang="en-US" dirty="0" smtClean="0">
                <a:solidFill>
                  <a:schemeClr val="bg1">
                    <a:lumMod val="50000"/>
                  </a:schemeClr>
                </a:solidFill>
              </a:rPr>
              <a:t>Insurance &amp; Risk Management</a:t>
            </a:r>
          </a:p>
          <a:p>
            <a:pPr marL="0" indent="0">
              <a:buNone/>
            </a:pPr>
            <a:r>
              <a:rPr lang="en-US" dirty="0">
                <a:solidFill>
                  <a:schemeClr val="bg1">
                    <a:lumMod val="50000"/>
                  </a:schemeClr>
                </a:solidFill>
              </a:rPr>
              <a:t>	</a:t>
            </a:r>
            <a:r>
              <a:rPr lang="en-US" dirty="0" smtClean="0">
                <a:solidFill>
                  <a:schemeClr val="bg1">
                    <a:lumMod val="50000"/>
                  </a:schemeClr>
                </a:solidFill>
              </a:rPr>
              <a:t>Elizabeth Soley- President, Jacob Street Partners</a:t>
            </a:r>
          </a:p>
          <a:p>
            <a:pPr marL="0" indent="0">
              <a:buNone/>
            </a:pPr>
            <a:endParaRPr lang="en-US" dirty="0">
              <a:solidFill>
                <a:schemeClr val="bg1">
                  <a:lumMod val="50000"/>
                </a:schemeClr>
              </a:solidFill>
            </a:endParaRPr>
          </a:p>
          <a:p>
            <a:pPr marL="0" indent="0">
              <a:buNone/>
            </a:pPr>
            <a:r>
              <a:rPr lang="en-US" dirty="0" smtClean="0">
                <a:solidFill>
                  <a:schemeClr val="bg1">
                    <a:lumMod val="50000"/>
                  </a:schemeClr>
                </a:solidFill>
              </a:rPr>
              <a:t>Global Relocation Consulting</a:t>
            </a:r>
            <a:endParaRPr lang="en-US" dirty="0">
              <a:solidFill>
                <a:schemeClr val="bg1">
                  <a:lumMod val="50000"/>
                </a:schemeClr>
              </a:solidFill>
            </a:endParaRPr>
          </a:p>
          <a:p>
            <a:pPr marL="0" indent="0">
              <a:buNone/>
            </a:pPr>
            <a:r>
              <a:rPr lang="en-US" dirty="0">
                <a:solidFill>
                  <a:schemeClr val="bg1">
                    <a:lumMod val="50000"/>
                  </a:schemeClr>
                </a:solidFill>
              </a:rPr>
              <a:t>	Cindy Madden- Director, Cartus Consulting Solutions</a:t>
            </a:r>
          </a:p>
          <a:p>
            <a:pPr marL="0" indent="0">
              <a:buNone/>
            </a:pP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3319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979153"/>
          </a:xfrm>
        </p:spPr>
        <p:txBody>
          <a:bodyPr/>
          <a:lstStyle/>
          <a:p>
            <a:pPr algn="l"/>
            <a:r>
              <a:rPr lang="en-US" dirty="0" smtClean="0">
                <a:solidFill>
                  <a:schemeClr val="accent1">
                    <a:lumMod val="75000"/>
                  </a:schemeClr>
                </a:solidFill>
              </a:rPr>
              <a:t>Shared Economy</a:t>
            </a:r>
            <a:endParaRPr lang="en-US" dirty="0">
              <a:solidFill>
                <a:schemeClr val="accent1">
                  <a:lumMod val="75000"/>
                </a:schemeClr>
              </a:solidFill>
            </a:endParaRPr>
          </a:p>
        </p:txBody>
      </p:sp>
      <p:sp>
        <p:nvSpPr>
          <p:cNvPr id="3" name="Subtitle 2"/>
          <p:cNvSpPr>
            <a:spLocks noGrp="1"/>
          </p:cNvSpPr>
          <p:nvPr>
            <p:ph type="subTitle" idx="1"/>
          </p:nvPr>
        </p:nvSpPr>
        <p:spPr>
          <a:xfrm>
            <a:off x="1524000" y="2213811"/>
            <a:ext cx="9144000" cy="4315326"/>
          </a:xfrm>
        </p:spPr>
        <p:txBody>
          <a:bodyPr>
            <a:normAutofit/>
          </a:bodyPr>
          <a:lstStyle/>
          <a:p>
            <a:endParaRPr lang="en-US" dirty="0" smtClean="0"/>
          </a:p>
          <a:p>
            <a:r>
              <a:rPr lang="en-US" sz="2800" dirty="0" smtClean="0">
                <a:solidFill>
                  <a:schemeClr val="bg1">
                    <a:lumMod val="50000"/>
                  </a:schemeClr>
                </a:solidFill>
              </a:rPr>
              <a:t>In </a:t>
            </a:r>
            <a:r>
              <a:rPr lang="en-US" sz="2800" dirty="0">
                <a:solidFill>
                  <a:schemeClr val="bg1">
                    <a:lumMod val="50000"/>
                  </a:schemeClr>
                </a:solidFill>
              </a:rPr>
              <a:t>2011, Time Magazine </a:t>
            </a:r>
            <a:r>
              <a:rPr lang="en-US" sz="2800" dirty="0">
                <a:solidFill>
                  <a:schemeClr val="bg1">
                    <a:lumMod val="50000"/>
                  </a:schemeClr>
                </a:solidFill>
                <a:hlinkClick r:id="rId3"/>
              </a:rPr>
              <a:t>named</a:t>
            </a:r>
            <a:r>
              <a:rPr lang="en-US" sz="2800" dirty="0">
                <a:solidFill>
                  <a:schemeClr val="bg1">
                    <a:lumMod val="50000"/>
                  </a:schemeClr>
                </a:solidFill>
              </a:rPr>
              <a:t> the sharing economy one of </a:t>
            </a:r>
            <a:r>
              <a:rPr lang="en-US" sz="2800" dirty="0">
                <a:solidFill>
                  <a:schemeClr val="bg1">
                    <a:lumMod val="50000"/>
                  </a:schemeClr>
                </a:solidFill>
                <a:hlinkClick r:id="rId4"/>
              </a:rPr>
              <a:t>10 Ideas that Will Change the World</a:t>
            </a:r>
            <a:r>
              <a:rPr lang="en-US" sz="2800" dirty="0">
                <a:solidFill>
                  <a:schemeClr val="bg1">
                    <a:lumMod val="50000"/>
                  </a:schemeClr>
                </a:solidFill>
              </a:rPr>
              <a:t>.</a:t>
            </a:r>
          </a:p>
          <a:p>
            <a:endParaRPr lang="en-US" sz="2800" dirty="0">
              <a:solidFill>
                <a:schemeClr val="bg1">
                  <a:lumMod val="50000"/>
                </a:schemeClr>
              </a:solidFill>
            </a:endParaRPr>
          </a:p>
          <a:p>
            <a:pPr marL="342900" indent="-342900" algn="l">
              <a:buFont typeface="Arial" panose="020B0604020202020204" pitchFamily="34" charset="0"/>
              <a:buChar char="•"/>
            </a:pPr>
            <a:r>
              <a:rPr lang="en-US" sz="2800" dirty="0" smtClean="0">
                <a:solidFill>
                  <a:schemeClr val="bg1">
                    <a:lumMod val="50000"/>
                  </a:schemeClr>
                </a:solidFill>
              </a:rPr>
              <a:t>Sharing means producing and wasting less things</a:t>
            </a:r>
          </a:p>
          <a:p>
            <a:pPr marL="342900" indent="-342900" algn="l">
              <a:buFont typeface="Arial" panose="020B0604020202020204" pitchFamily="34" charset="0"/>
              <a:buChar char="•"/>
            </a:pPr>
            <a:r>
              <a:rPr lang="en-US" sz="2800" dirty="0" smtClean="0">
                <a:solidFill>
                  <a:schemeClr val="bg1">
                    <a:lumMod val="50000"/>
                  </a:schemeClr>
                </a:solidFill>
              </a:rPr>
              <a:t>Good for the environment</a:t>
            </a:r>
          </a:p>
          <a:p>
            <a:pPr marL="342900" indent="-342900" algn="l">
              <a:buFont typeface="Arial" panose="020B0604020202020204" pitchFamily="34" charset="0"/>
              <a:buChar char="•"/>
            </a:pPr>
            <a:r>
              <a:rPr lang="en-US" sz="2800" dirty="0" smtClean="0">
                <a:solidFill>
                  <a:schemeClr val="bg1">
                    <a:lumMod val="50000"/>
                  </a:schemeClr>
                </a:solidFill>
              </a:rPr>
              <a:t>Social interaction</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6" name="Picture 5"/>
          <p:cNvPicPr/>
          <p:nvPr/>
        </p:nvPicPr>
        <p:blipFill>
          <a:blip r:embed="rId6">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17634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7103"/>
            <a:ext cx="12191999" cy="1325563"/>
          </a:xfrm>
        </p:spPr>
        <p:txBody>
          <a:bodyPr/>
          <a:lstStyle/>
          <a:p>
            <a:r>
              <a:rPr lang="en-US" dirty="0" smtClean="0">
                <a:solidFill>
                  <a:schemeClr val="accent1">
                    <a:lumMod val="75000"/>
                  </a:schemeClr>
                </a:solidFill>
              </a:rPr>
              <a:t>When did you first hear about </a:t>
            </a:r>
            <a:br>
              <a:rPr lang="en-US" dirty="0" smtClean="0">
                <a:solidFill>
                  <a:schemeClr val="accent1">
                    <a:lumMod val="75000"/>
                  </a:schemeClr>
                </a:solidFill>
              </a:rPr>
            </a:br>
            <a:r>
              <a:rPr lang="en-US" dirty="0" smtClean="0">
                <a:solidFill>
                  <a:schemeClr val="accent1">
                    <a:lumMod val="75000"/>
                  </a:schemeClr>
                </a:solidFill>
              </a:rPr>
              <a:t>the “Shared Economy”?</a:t>
            </a:r>
            <a:endParaRPr lang="en-US" dirty="0">
              <a:solidFill>
                <a:schemeClr val="accent1">
                  <a:lumMod val="75000"/>
                </a:schemeClr>
              </a:solidFill>
            </a:endParaRPr>
          </a:p>
        </p:txBody>
      </p:sp>
      <p:pic>
        <p:nvPicPr>
          <p:cNvPr id="4" name="rUVgcCB_SwA"/>
          <p:cNvPicPr>
            <a:picLocks noGrp="1" noRot="1" noChangeAspect="1"/>
          </p:cNvPicPr>
          <p:nvPr>
            <p:ph idx="1"/>
            <a:videoFile r:link="rId1"/>
          </p:nvPr>
        </p:nvPicPr>
        <p:blipFill>
          <a:blip r:embed="rId4"/>
          <a:stretch>
            <a:fillRect/>
          </a:stretch>
        </p:blipFill>
        <p:spPr>
          <a:xfrm>
            <a:off x="1996014" y="2018581"/>
            <a:ext cx="7262286" cy="408535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spTree>
    <p:extLst>
      <p:ext uri="{BB962C8B-B14F-4D97-AF65-F5344CB8AC3E}">
        <p14:creationId xmlns:p14="http://schemas.microsoft.com/office/powerpoint/2010/main" val="4160355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lumMod val="75000"/>
                  </a:schemeClr>
                </a:solidFill>
              </a:rPr>
              <a:t>How we live, get around and work</a:t>
            </a:r>
            <a:endParaRPr lang="en-US" dirty="0">
              <a:solidFill>
                <a:schemeClr val="accent1">
                  <a:lumMod val="75000"/>
                </a:schemeClr>
              </a:solidFill>
            </a:endParaRPr>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AutoShape 2" descr="Image result for airbnb apart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629238"/>
            <a:ext cx="3645318" cy="2395119"/>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045" y="4001294"/>
            <a:ext cx="4814900" cy="2508083"/>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18091" y="1629238"/>
            <a:ext cx="4276998" cy="2395119"/>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11" name="Picture 10"/>
          <p:cNvPicPr/>
          <p:nvPr/>
        </p:nvPicPr>
        <p:blipFill>
          <a:blip r:embed="rId7">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02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22363"/>
            <a:ext cx="10668000" cy="1422939"/>
          </a:xfrm>
        </p:spPr>
        <p:txBody>
          <a:bodyPr>
            <a:normAutofit fontScale="90000"/>
          </a:bodyPr>
          <a:lstStyle/>
          <a:p>
            <a:r>
              <a:rPr lang="en-US" dirty="0" smtClean="0"/>
              <a:t/>
            </a:r>
            <a:br>
              <a:rPr lang="en-US" dirty="0" smtClean="0"/>
            </a:br>
            <a:r>
              <a:rPr lang="en-US" dirty="0" smtClean="0">
                <a:solidFill>
                  <a:schemeClr val="accent1">
                    <a:lumMod val="75000"/>
                  </a:schemeClr>
                </a:solidFill>
              </a:rPr>
              <a:t>Key Players</a:t>
            </a:r>
            <a:endParaRPr lang="en-US" dirty="0">
              <a:solidFill>
                <a:schemeClr val="accent1">
                  <a:lumMod val="75000"/>
                </a:schemeClr>
              </a:solidFill>
            </a:endParaRPr>
          </a:p>
        </p:txBody>
      </p:sp>
      <p:sp>
        <p:nvSpPr>
          <p:cNvPr id="3" name="Subtitle 2"/>
          <p:cNvSpPr>
            <a:spLocks noGrp="1"/>
          </p:cNvSpPr>
          <p:nvPr>
            <p:ph type="subTitle" idx="1"/>
          </p:nvPr>
        </p:nvSpPr>
        <p:spPr>
          <a:xfrm>
            <a:off x="1524000" y="3278038"/>
            <a:ext cx="9144000" cy="1979762"/>
          </a:xfrm>
        </p:spPr>
        <p:txBody>
          <a:bodyPr>
            <a:normAutofit/>
          </a:bodyPr>
          <a:lstStyle/>
          <a:p>
            <a:pPr marL="342900" indent="-342900" algn="l">
              <a:buFont typeface="Arial" panose="020B0604020202020204" pitchFamily="34" charset="0"/>
              <a:buChar char="•"/>
            </a:pPr>
            <a:r>
              <a:rPr lang="en-US" sz="2800" dirty="0" smtClean="0">
                <a:solidFill>
                  <a:schemeClr val="bg1">
                    <a:lumMod val="50000"/>
                  </a:schemeClr>
                </a:solidFill>
              </a:rPr>
              <a:t>Airbnb	Market Cap $25 Billion </a:t>
            </a:r>
          </a:p>
          <a:p>
            <a:pPr marL="342900" indent="-342900" algn="l">
              <a:buFont typeface="Arial" panose="020B0604020202020204" pitchFamily="34" charset="0"/>
              <a:buChar char="•"/>
            </a:pPr>
            <a:r>
              <a:rPr lang="en-US" sz="2800" dirty="0" smtClean="0">
                <a:solidFill>
                  <a:schemeClr val="bg1">
                    <a:lumMod val="50000"/>
                  </a:schemeClr>
                </a:solidFill>
              </a:rPr>
              <a:t>Uber/Lyft	Market Cap $41 Billion/$2.5 Billion </a:t>
            </a:r>
          </a:p>
          <a:p>
            <a:pPr marL="342900" indent="-342900" algn="l">
              <a:buFont typeface="Arial" panose="020B0604020202020204" pitchFamily="34" charset="0"/>
              <a:buChar char="•"/>
            </a:pPr>
            <a:r>
              <a:rPr lang="en-US" sz="2800" dirty="0" err="1" smtClean="0">
                <a:solidFill>
                  <a:schemeClr val="bg1">
                    <a:lumMod val="50000"/>
                  </a:schemeClr>
                </a:solidFill>
              </a:rPr>
              <a:t>WeWork</a:t>
            </a:r>
            <a:r>
              <a:rPr lang="en-US" sz="2800" dirty="0">
                <a:solidFill>
                  <a:schemeClr val="bg1">
                    <a:lumMod val="50000"/>
                  </a:schemeClr>
                </a:solidFill>
              </a:rPr>
              <a:t>	</a:t>
            </a:r>
            <a:r>
              <a:rPr lang="en-US" sz="2800" dirty="0" smtClean="0">
                <a:solidFill>
                  <a:schemeClr val="bg1">
                    <a:lumMod val="50000"/>
                  </a:schemeClr>
                </a:solidFill>
              </a:rPr>
              <a:t>Market Cap $10 Billion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0801" y="6314536"/>
            <a:ext cx="3361199" cy="543464"/>
          </a:xfrm>
          <a:prstGeom prst="rect">
            <a:avLst/>
          </a:prstGeom>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82180" y="5951697"/>
            <a:ext cx="2043434" cy="741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AutoShape 2" descr="Image result for Open work space"/>
          <p:cNvSpPr>
            <a:spLocks noChangeAspect="1" noChangeArrowheads="1"/>
          </p:cNvSpPr>
          <p:nvPr/>
        </p:nvSpPr>
        <p:spPr bwMode="auto">
          <a:xfrm>
            <a:off x="9193893" y="254530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Image result for Open work space"/>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Image result for Open work space"/>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0"/>
          <p:cNvPicPr>
            <a:picLocks noChangeAspect="1"/>
          </p:cNvPicPr>
          <p:nvPr/>
        </p:nvPicPr>
        <p:blipFill>
          <a:blip r:embed="rId5"/>
          <a:stretch>
            <a:fillRect/>
          </a:stretch>
        </p:blipFill>
        <p:spPr>
          <a:xfrm>
            <a:off x="8458201" y="483483"/>
            <a:ext cx="3575956" cy="2520973"/>
          </a:xfrm>
          <a:prstGeom prst="rect">
            <a:avLst/>
          </a:prstGeom>
        </p:spPr>
      </p:pic>
    </p:spTree>
    <p:extLst>
      <p:ext uri="{BB962C8B-B14F-4D97-AF65-F5344CB8AC3E}">
        <p14:creationId xmlns:p14="http://schemas.microsoft.com/office/powerpoint/2010/main" val="372203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5793</TotalTime>
  <Words>787</Words>
  <Application>Microsoft Office PowerPoint</Application>
  <PresentationFormat>Widescreen</PresentationFormat>
  <Paragraphs>103</Paragraphs>
  <Slides>19</Slides>
  <Notes>19</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 Unicode MS</vt:lpstr>
      <vt:lpstr>ＭＳ Ｐゴシック</vt:lpstr>
      <vt:lpstr>Arial</vt:lpstr>
      <vt:lpstr>Calibri</vt:lpstr>
      <vt:lpstr>Calibri Light</vt:lpstr>
      <vt:lpstr>Wingdings</vt:lpstr>
      <vt:lpstr>Office Theme</vt:lpstr>
      <vt:lpstr>Managing Risk in  a Shared Economy</vt:lpstr>
      <vt:lpstr>                                                                                                                                                  Cartus  Relocation leader since 1955  Offerings include: -Employee relocation -Global policy and program development -Mobility trends -Group moves -Customized talent &amp; HR websites  </vt:lpstr>
      <vt:lpstr>Jacob Street Partners</vt:lpstr>
      <vt:lpstr>Managing Risk In a  Shared Economy</vt:lpstr>
      <vt:lpstr>Presenters:</vt:lpstr>
      <vt:lpstr>Shared Economy</vt:lpstr>
      <vt:lpstr>When did you first hear about  the “Shared Economy”?</vt:lpstr>
      <vt:lpstr>How we live, get around and work</vt:lpstr>
      <vt:lpstr> Key Players</vt:lpstr>
      <vt:lpstr>Direct Impact on Relocation &amp; Travel</vt:lpstr>
      <vt:lpstr>Scenario 1- Housing</vt:lpstr>
      <vt:lpstr>Scenario 1- Housing  </vt:lpstr>
      <vt:lpstr>Scenario 1- Housing  </vt:lpstr>
      <vt:lpstr>Scenario 2- Automobiles/Transportation</vt:lpstr>
      <vt:lpstr>Scenario 2- Automobiles/Transportation</vt:lpstr>
      <vt:lpstr>Scenario 3- Shared Workspaces</vt:lpstr>
      <vt:lpstr>Scenario 3- Shared Workspaces</vt:lpstr>
      <vt:lpstr>Policy Considerations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 CT</dc:title>
  <dc:creator>Insurance JSP</dc:creator>
  <cp:lastModifiedBy>Osterberg,Susan</cp:lastModifiedBy>
  <cp:revision>42</cp:revision>
  <cp:lastPrinted>2016-04-12T13:33:26Z</cp:lastPrinted>
  <dcterms:created xsi:type="dcterms:W3CDTF">2015-10-16T02:37:29Z</dcterms:created>
  <dcterms:modified xsi:type="dcterms:W3CDTF">2016-04-13T22:53:08Z</dcterms:modified>
</cp:coreProperties>
</file>