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2.xml" ContentType="application/vnd.openxmlformats-officedocument.presentationml.notesSlide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1" r:id="rId2"/>
    <p:sldId id="279" r:id="rId3"/>
    <p:sldId id="263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D"/>
    <a:srgbClr val="919194"/>
    <a:srgbClr val="E7E6E6"/>
    <a:srgbClr val="8F9092"/>
    <a:srgbClr val="17354D"/>
    <a:srgbClr val="032A4D"/>
    <a:srgbClr val="1F364D"/>
    <a:srgbClr val="1C415F"/>
    <a:srgbClr val="273F55"/>
    <a:srgbClr val="1B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0" autoAdjust="0"/>
    <p:restoredTop sz="57810" autoAdjust="0"/>
  </p:normalViewPr>
  <p:slideViewPr>
    <p:cSldViewPr snapToGrid="0">
      <p:cViewPr varScale="1">
        <p:scale>
          <a:sx n="50" d="100"/>
          <a:sy n="50" d="100"/>
        </p:scale>
        <p:origin x="80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747440FC-69BD-42E8-9AAC-79B97B159160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8570372-EAE7-4DF3-8098-C4C73120A3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5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0372-EAE7-4DF3-8098-C4C73120A3E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42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0372-EAE7-4DF3-8098-C4C73120A3E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74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0372-EAE7-4DF3-8098-C4C73120A3E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91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0372-EAE7-4DF3-8098-C4C73120A3E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47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0372-EAE7-4DF3-8098-C4C73120A3E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6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0372-EAE7-4DF3-8098-C4C73120A3E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3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0372-EAE7-4DF3-8098-C4C73120A3E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1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 </a:t>
            </a:r>
          </a:p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0372-EAE7-4DF3-8098-C4C73120A3E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9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0372-EAE7-4DF3-8098-C4C73120A3E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84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0372-EAE7-4DF3-8098-C4C73120A3E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40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0372-EAE7-4DF3-8098-C4C73120A3E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274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0372-EAE7-4DF3-8098-C4C73120A3E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9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0372-EAE7-4DF3-8098-C4C73120A3E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3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5918200" cy="2387600"/>
          </a:xfrm>
        </p:spPr>
        <p:txBody>
          <a:bodyPr anchor="b"/>
          <a:lstStyle>
            <a:lvl1pPr algn="l">
              <a:defRPr sz="6000" baseline="0"/>
            </a:lvl1pPr>
          </a:lstStyle>
          <a:p>
            <a:r>
              <a:rPr lang="en-US" dirty="0" smtClean="0"/>
              <a:t>Headline Copy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644232"/>
            <a:ext cx="6032500" cy="411162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Date  |  Additional Info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85800" y="3623072"/>
            <a:ext cx="5924550" cy="4540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5pPr>
              <a:defRPr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pic>
        <p:nvPicPr>
          <p:cNvPr id="4" name="Picture 3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29" y="857547"/>
            <a:ext cx="4889241" cy="488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7773"/>
          </a:xfrm>
          <a:noFill/>
        </p:spPr>
        <p:txBody>
          <a:bodyPr>
            <a:normAutofit/>
          </a:bodyPr>
          <a:lstStyle>
            <a:lvl1pPr>
              <a:defRPr sz="3600">
                <a:solidFill>
                  <a:srgbClr val="0070C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1519"/>
            <a:ext cx="10515600" cy="415238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2">
                    <a:lumMod val="50000"/>
                  </a:schemeClr>
                </a:solidFill>
              </a:defRPr>
            </a:lvl1pPr>
            <a:lvl2pPr marL="685800" indent="-228600">
              <a:buFont typeface="Arial" panose="020B0604020202020204" pitchFamily="34" charset="0"/>
              <a:buChar char="+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143000" indent="-228600">
              <a:buFont typeface="Arial" panose="020B0604020202020204" pitchFamily="34" charset="0"/>
              <a:buChar char="‒"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 noMove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 wrap="none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F21EB14-184D-48E8-ADF9-64C9C91EA5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6172200"/>
            <a:ext cx="356765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72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&amp; Bulle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7773"/>
          </a:xfrm>
          <a:noFill/>
        </p:spPr>
        <p:txBody>
          <a:bodyPr>
            <a:normAutofit/>
          </a:bodyPr>
          <a:lstStyle>
            <a:lvl1pPr>
              <a:defRPr sz="3600">
                <a:solidFill>
                  <a:srgbClr val="0070C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51519"/>
            <a:ext cx="10515600" cy="415238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342900">
              <a:buFont typeface="Arial" panose="020B0604020202020204" pitchFamily="34" charset="0"/>
              <a:buChar char="+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914400" indent="-342900">
              <a:buFont typeface="Arial" panose="020B0604020202020204" pitchFamily="34" charset="0"/>
              <a:buChar char="‒"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371600" indent="-342900"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828800" indent="-342900"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 noMove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 wrap="none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F21EB14-184D-48E8-ADF9-64C9C91EA5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6172200"/>
            <a:ext cx="356765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3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398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 noMove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F21EB14-184D-48E8-ADF9-64C9C91EA5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8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60849"/>
            <a:ext cx="5181600" cy="440467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801688" indent="-344488">
              <a:buFont typeface="Arial" panose="020B0604020202020204" pitchFamily="34" charset="0"/>
              <a:buChar char="+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258888" indent="-344488">
              <a:buFont typeface="Arial" panose="020B0604020202020204" pitchFamily="34" charset="0"/>
              <a:buChar char="‒"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7" name="Slide Number Placeholder 6"/>
          <p:cNvSpPr>
            <a:spLocks noGrp="1" noMove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F21EB14-184D-48E8-ADF9-64C9C91EA5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1660849"/>
            <a:ext cx="5181600" cy="440467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801688" indent="-344488">
              <a:buFont typeface="Arial" panose="020B0604020202020204" pitchFamily="34" charset="0"/>
              <a:buChar char="+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258888" indent="-344488">
              <a:buFont typeface="Arial" panose="020B0604020202020204" pitchFamily="34" charset="0"/>
              <a:buChar char="‒"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777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70C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6172200"/>
            <a:ext cx="356765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1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81600" cy="44621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4621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 noMove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F21EB14-184D-48E8-ADF9-64C9C91EA5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777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70C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838200" y="2230016"/>
            <a:ext cx="5181600" cy="38355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801688" indent="-344488">
              <a:buFont typeface="Arial" panose="020B0604020202020204" pitchFamily="34" charset="0"/>
              <a:buChar char="+"/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 marL="1258888" indent="-344488">
              <a:buFont typeface="Arial" panose="020B0604020202020204" pitchFamily="34" charset="0"/>
              <a:buChar char="‒"/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6172200" y="2230016"/>
            <a:ext cx="5181600" cy="383550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801688" indent="-344488">
              <a:buFont typeface="Arial" panose="020B0604020202020204" pitchFamily="34" charset="0"/>
              <a:buChar char="+"/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 marL="1258888" indent="-344488">
              <a:buFont typeface="Arial" panose="020B0604020202020204" pitchFamily="34" charset="0"/>
              <a:buChar char="‒"/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6172200"/>
            <a:ext cx="356765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5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Move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F21EB14-184D-48E8-ADF9-64C9C91EA5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777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70C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6172200"/>
            <a:ext cx="356765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9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Move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F21EB14-184D-48E8-ADF9-64C9C91EA5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6172200"/>
            <a:ext cx="356765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4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75000">
              <a:srgbClr val="0070CD"/>
            </a:gs>
            <a:gs pos="100000">
              <a:srgbClr val="17354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8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F21EB14-184D-48E8-ADF9-64C9C91EA5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6173787"/>
            <a:ext cx="356765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1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+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6217"/>
            <a:ext cx="5918200" cy="12853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Hotel Sourcing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9613"/>
            <a:ext cx="6260910" cy="14466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May 12, 2015  </a:t>
            </a:r>
          </a:p>
          <a:p>
            <a:r>
              <a:rPr lang="en-US" sz="2000" dirty="0" smtClean="0"/>
              <a:t>Connecticut/Westchester Business Travel Association</a:t>
            </a:r>
          </a:p>
          <a:p>
            <a:r>
              <a:rPr lang="en-US" sz="2000" dirty="0" smtClean="0"/>
              <a:t>Presenter :  Traci Egermayer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96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Move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F21EB14-184D-48E8-ADF9-64C9C91EA568}" type="slidenum">
              <a:rPr lang="en-US" smtClean="0"/>
              <a:t>10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146757"/>
            <a:ext cx="10515600" cy="112777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Rate Availability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1260882"/>
            <a:ext cx="10515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700" dirty="0">
                <a:solidFill>
                  <a:schemeClr val="bg1"/>
                </a:solidFill>
              </a:rPr>
              <a:t>Recent independent research indicates that up to 53% of negotiated rates that passed a rate audit were not available to be booked thru the corporate travel agency or self booking tools.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2566372"/>
            <a:ext cx="8047037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3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Move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F21EB14-184D-48E8-ADF9-64C9C91EA568}" type="slidenum">
              <a:rPr lang="en-US" smtClean="0"/>
              <a:t>11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201349"/>
            <a:ext cx="10515600" cy="112777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Managing Compliance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74678" y="1329122"/>
            <a:ext cx="10515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700" dirty="0">
                <a:solidFill>
                  <a:schemeClr val="bg1"/>
                </a:solidFill>
              </a:rPr>
              <a:t>Travelers that book outside of set policies can drive up travel expenditures, undermine the rate negotiation process and create issues with safety and security. </a:t>
            </a:r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9146" y="2718616"/>
            <a:ext cx="5143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0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Move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F21EB14-184D-48E8-ADF9-64C9C91EA568}" type="slidenum">
              <a:rPr lang="en-US" smtClean="0"/>
              <a:t>12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201349"/>
            <a:ext cx="10515600" cy="112777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Compliance - Communication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11907" y="1865405"/>
            <a:ext cx="1018009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Online Directories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Online Booking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Mobile </a:t>
            </a:r>
            <a:r>
              <a:rPr lang="en-US" sz="3100" dirty="0" smtClean="0">
                <a:solidFill>
                  <a:schemeClr val="bg1"/>
                </a:solidFill>
              </a:rPr>
              <a:t>Apps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Social Media</a:t>
            </a:r>
            <a:endParaRPr lang="en-US" sz="31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Invite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Integrate Expense Reporting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Flag out of policy at time of booking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Communicate changes/promotions regularly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Move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F21EB14-184D-48E8-ADF9-64C9C91EA568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 descr="http://proverbs226.org/wp-content/uploads/2014/10/questio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24" y="395790"/>
            <a:ext cx="8074293" cy="535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Move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F21EB14-184D-48E8-ADF9-64C9C91EA568}" type="slidenum">
              <a:rPr lang="en-US" smtClean="0"/>
              <a:t>2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201349"/>
            <a:ext cx="10515600" cy="112777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State of the Industry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60" y="1492898"/>
            <a:ext cx="7696200" cy="441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Move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F21EB14-184D-48E8-ADF9-64C9C91EA568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3" descr="C:\Users\LBond\AppData\Local\Microsoft\Windows\Temporary Internet Files\Content.IE5\Z69HAN33\MC910216337[1]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62" y="1349636"/>
            <a:ext cx="8612675" cy="552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753006" y="2542401"/>
            <a:ext cx="1066800" cy="553998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b="1" dirty="0">
                <a:solidFill>
                  <a:srgbClr val="00B050"/>
                </a:solidFill>
              </a:rPr>
              <a:t>North America</a:t>
            </a:r>
          </a:p>
          <a:p>
            <a:r>
              <a:rPr lang="en-US" altLang="en-US" sz="1000" dirty="0" smtClean="0"/>
              <a:t>6.0%</a:t>
            </a:r>
          </a:p>
          <a:p>
            <a:r>
              <a:rPr lang="en-US" altLang="en-US" sz="1000" dirty="0" smtClean="0"/>
              <a:t>*USA 11.6%</a:t>
            </a:r>
            <a:endParaRPr lang="en-US" altLang="en-US" sz="1000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047450" y="4695008"/>
            <a:ext cx="1143000" cy="553998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b="1" dirty="0">
                <a:solidFill>
                  <a:srgbClr val="00B050"/>
                </a:solidFill>
              </a:rPr>
              <a:t>Latin America</a:t>
            </a:r>
          </a:p>
          <a:p>
            <a:r>
              <a:rPr lang="en-US" altLang="en-US" sz="1000" dirty="0" smtClean="0"/>
              <a:t>30.8%</a:t>
            </a:r>
          </a:p>
          <a:p>
            <a:r>
              <a:rPr lang="en-US" altLang="en-US" sz="1000" dirty="0" smtClean="0"/>
              <a:t>*Chile/Colmbia</a:t>
            </a:r>
            <a:endParaRPr lang="en-US" altLang="en-US" sz="1000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184775" y="2455620"/>
            <a:ext cx="1082675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b="1" dirty="0">
                <a:solidFill>
                  <a:srgbClr val="00B050"/>
                </a:solidFill>
              </a:rPr>
              <a:t>Europe</a:t>
            </a:r>
          </a:p>
          <a:p>
            <a:r>
              <a:rPr lang="en-US" altLang="en-US" sz="1000" dirty="0" smtClean="0">
                <a:solidFill>
                  <a:srgbClr val="FF0000"/>
                </a:solidFill>
              </a:rPr>
              <a:t>1.3%</a:t>
            </a:r>
            <a:endParaRPr lang="en-US" altLang="en-US" sz="1000" dirty="0">
              <a:solidFill>
                <a:srgbClr val="FF0000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772400" y="5711825"/>
            <a:ext cx="1143000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b="1" dirty="0">
                <a:solidFill>
                  <a:srgbClr val="00B050"/>
                </a:solidFill>
              </a:rPr>
              <a:t>SW Pacific</a:t>
            </a:r>
          </a:p>
          <a:p>
            <a:r>
              <a:rPr lang="en-US" altLang="en-US" sz="1000" dirty="0" smtClean="0"/>
              <a:t>2.2%</a:t>
            </a:r>
            <a:endParaRPr lang="en-US" altLang="en-US" sz="10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10769" y="3357314"/>
            <a:ext cx="1143000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b="1" dirty="0">
                <a:solidFill>
                  <a:srgbClr val="00B050"/>
                </a:solidFill>
              </a:rPr>
              <a:t>Middle East</a:t>
            </a:r>
          </a:p>
          <a:p>
            <a:r>
              <a:rPr lang="en-US" altLang="en-US" sz="1000" dirty="0" smtClean="0">
                <a:solidFill>
                  <a:srgbClr val="FF0000"/>
                </a:solidFill>
              </a:rPr>
              <a:t>2.3%</a:t>
            </a:r>
            <a:endParaRPr lang="en-US" altLang="en-US" sz="1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106553" y="2953556"/>
            <a:ext cx="1143000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b="1" dirty="0">
                <a:solidFill>
                  <a:srgbClr val="00B050"/>
                </a:solidFill>
              </a:rPr>
              <a:t>Asia</a:t>
            </a:r>
          </a:p>
          <a:p>
            <a:r>
              <a:rPr lang="en-US" altLang="en-US" sz="1000" dirty="0" smtClean="0"/>
              <a:t>.4%</a:t>
            </a:r>
            <a:endParaRPr lang="en-US" altLang="en-US" sz="10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41912" y="4520090"/>
            <a:ext cx="1125538" cy="406751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b="1" dirty="0">
                <a:solidFill>
                  <a:srgbClr val="00B050"/>
                </a:solidFill>
              </a:rPr>
              <a:t>Africa</a:t>
            </a:r>
          </a:p>
          <a:p>
            <a:r>
              <a:rPr lang="en-US" altLang="en-US" sz="1000" dirty="0" smtClean="0"/>
              <a:t>2.1%</a:t>
            </a:r>
            <a:endParaRPr lang="en-US" altLang="en-US" sz="100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201349"/>
            <a:ext cx="10515600" cy="112777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2015 Season 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Move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F21EB14-184D-48E8-ADF9-64C9C91EA568}" type="slidenum">
              <a:rPr lang="en-US" smtClean="0"/>
              <a:t>4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201349"/>
            <a:ext cx="10515600" cy="1127773"/>
          </a:xfrm>
        </p:spPr>
        <p:txBody>
          <a:bodyPr>
            <a:noAutofit/>
          </a:bodyPr>
          <a:lstStyle/>
          <a:p>
            <a:pPr algn="ctr"/>
            <a:r>
              <a:rPr lang="en-US" sz="3700" dirty="0">
                <a:latin typeface="Arial" charset="0"/>
              </a:rPr>
              <a:t>There's a large difference between what buyers are expecting and what sellers are expecting!</a:t>
            </a:r>
            <a:endParaRPr lang="en-US" sz="37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9427" y="1569493"/>
            <a:ext cx="7496005" cy="440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93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Move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F21EB14-184D-48E8-ADF9-64C9C91EA568}" type="slidenum">
              <a:rPr lang="en-US" smtClean="0"/>
              <a:t>5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201349"/>
            <a:ext cx="10515600" cy="112777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Keep Negotiations Personal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01003" y="1578211"/>
            <a:ext cx="101527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500" dirty="0">
                <a:solidFill>
                  <a:schemeClr val="bg1"/>
                </a:solidFill>
              </a:rPr>
              <a:t>In order for negotiations to be successful, you need to have two sides that meet on common ground and come to a win-win solution</a:t>
            </a:r>
            <a:r>
              <a:rPr lang="en-US" altLang="en-US" sz="2500" dirty="0" smtClean="0">
                <a:solidFill>
                  <a:schemeClr val="bg1"/>
                </a:solidFill>
              </a:rPr>
              <a:t>.   A </a:t>
            </a:r>
            <a:r>
              <a:rPr lang="en-US" altLang="en-US" sz="2500" dirty="0">
                <a:solidFill>
                  <a:schemeClr val="bg1"/>
                </a:solidFill>
              </a:rPr>
              <a:t>lasting relationship/partnership can produce savings that typically outweigh short-term gains.</a:t>
            </a:r>
          </a:p>
        </p:txBody>
      </p:sp>
      <p:pic>
        <p:nvPicPr>
          <p:cNvPr id="5" name="Picture 27" descr="C:\Users\LBond\AppData\Local\Microsoft\Windows\Temporary Internet Files\Content.IE5\NIIE4MG5\MP90042285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31" y="3278939"/>
            <a:ext cx="3392488" cy="300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7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Move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F21EB14-184D-48E8-ADF9-64C9C91EA568}" type="slidenum">
              <a:rPr lang="en-US" smtClean="0"/>
              <a:t>6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201349"/>
            <a:ext cx="10515600" cy="112777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Integrate Small Meetings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1737015"/>
            <a:ext cx="1061682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500" dirty="0">
                <a:solidFill>
                  <a:schemeClr val="bg1"/>
                </a:solidFill>
              </a:rPr>
              <a:t>Sourcing a small meetings program using the existing GBTA Transient RFP process can streamline internal efficiencies, enhance spend visibility and improve existing supplier relationships.</a:t>
            </a:r>
          </a:p>
        </p:txBody>
      </p:sp>
      <p:pic>
        <p:nvPicPr>
          <p:cNvPr id="5" name="Picture 3" descr="C:\Users\LBond\AppData\Local\Microsoft\Windows\Temporary Internet Files\Content.IE5\W7SM22XA\MP90042306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850" y="3192580"/>
            <a:ext cx="3613245" cy="292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3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Move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F21EB14-184D-48E8-ADF9-64C9C91EA568}" type="slidenum">
              <a:rPr lang="en-US" smtClean="0"/>
              <a:t>7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201349"/>
            <a:ext cx="10515600" cy="112777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Why Utilize the G&amp;M Module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33736" y="1951576"/>
            <a:ext cx="10515600" cy="372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700" dirty="0" smtClean="0"/>
              <a:t>Full and half day meeting packages are defined and negotiated as part of the transient RFP process</a:t>
            </a:r>
          </a:p>
          <a:p>
            <a:endParaRPr lang="en-US" altLang="en-US" sz="27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700" dirty="0" smtClean="0"/>
              <a:t>SOW and Terms and Conditions are pre-negotiated</a:t>
            </a:r>
          </a:p>
          <a:p>
            <a:endParaRPr lang="en-US" altLang="en-US" sz="27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700" dirty="0" smtClean="0"/>
              <a:t>Consolidating transient and group travel increases negotiating leverage</a:t>
            </a:r>
          </a:p>
          <a:p>
            <a:endParaRPr lang="en-US" altLang="en-US" sz="27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700" dirty="0" smtClean="0"/>
              <a:t>Consolidating small meetings with the transient program increases compliance to preferred hotels</a:t>
            </a:r>
          </a:p>
          <a:p>
            <a:endParaRPr lang="en-US" alt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298983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Move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F21EB14-184D-48E8-ADF9-64C9C91EA568}" type="slidenum">
              <a:rPr lang="en-US" smtClean="0"/>
              <a:t>8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201349"/>
            <a:ext cx="10515600" cy="112777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Rate Integrity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41946" y="1468103"/>
            <a:ext cx="10111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700" dirty="0">
                <a:solidFill>
                  <a:schemeClr val="bg1"/>
                </a:solidFill>
              </a:rPr>
              <a:t>You’re not done yet!  How do you know you’re travelers are getting the rates you’ve worked so hard for?</a:t>
            </a:r>
          </a:p>
        </p:txBody>
      </p:sp>
      <p:pic>
        <p:nvPicPr>
          <p:cNvPr id="5" name="Picture 2" descr="C:\Users\LBond\AppData\Local\Microsoft\Windows\Temporary Internet Files\Content.IE5\Q3ZRNWXT\MP90042275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95179"/>
            <a:ext cx="5029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3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Move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F21EB14-184D-48E8-ADF9-64C9C91EA568}" type="slidenum">
              <a:rPr lang="en-US" smtClean="0"/>
              <a:t>9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201349"/>
            <a:ext cx="10515600" cy="112777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Rate Loading Instructions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1464060"/>
            <a:ext cx="10515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700" dirty="0" smtClean="0">
                <a:solidFill>
                  <a:schemeClr val="bg1"/>
                </a:solidFill>
              </a:rPr>
              <a:t>Clear Messaging – Highlight Changes </a:t>
            </a:r>
            <a:endParaRPr lang="en-US" altLang="en-US" sz="27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67" y="2101752"/>
            <a:ext cx="8930014" cy="395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44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5"/>
</p:tagLst>
</file>

<file path=ppt/theme/theme1.xml><?xml version="1.0" encoding="utf-8"?>
<a:theme xmlns:a="http://schemas.openxmlformats.org/drawingml/2006/main" name="Custom Design">
  <a:themeElements>
    <a:clrScheme name="Lanyon">
      <a:dk1>
        <a:srgbClr val="7C7C7C"/>
      </a:dk1>
      <a:lt1>
        <a:sysClr val="window" lastClr="FFFFFF"/>
      </a:lt1>
      <a:dk2>
        <a:srgbClr val="000000"/>
      </a:dk2>
      <a:lt2>
        <a:srgbClr val="F8F8F8"/>
      </a:lt2>
      <a:accent1>
        <a:srgbClr val="C00000"/>
      </a:accent1>
      <a:accent2>
        <a:srgbClr val="F7941E"/>
      </a:accent2>
      <a:accent3>
        <a:srgbClr val="F1C418"/>
      </a:accent3>
      <a:accent4>
        <a:srgbClr val="8DC63F"/>
      </a:accent4>
      <a:accent5>
        <a:srgbClr val="25B99B"/>
      </a:accent5>
      <a:accent6>
        <a:srgbClr val="00AEEF"/>
      </a:accent6>
      <a:hlink>
        <a:srgbClr val="00AEEF"/>
      </a:hlink>
      <a:folHlink>
        <a:srgbClr val="33495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335</Words>
  <Application>Microsoft Office PowerPoint</Application>
  <PresentationFormat>Widescreen</PresentationFormat>
  <Paragraphs>81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ＭＳ Ｐゴシック</vt:lpstr>
      <vt:lpstr>Arial</vt:lpstr>
      <vt:lpstr>Calibri</vt:lpstr>
      <vt:lpstr>Custom Design</vt:lpstr>
      <vt:lpstr>Hotel Sourcing 2015</vt:lpstr>
      <vt:lpstr>State of the Industry</vt:lpstr>
      <vt:lpstr>2015 Season Recap</vt:lpstr>
      <vt:lpstr>There's a large difference between what buyers are expecting and what sellers are expecting!</vt:lpstr>
      <vt:lpstr>Keep Negotiations Personal</vt:lpstr>
      <vt:lpstr>Integrate Small Meetings</vt:lpstr>
      <vt:lpstr>Why Utilize the G&amp;M Module</vt:lpstr>
      <vt:lpstr>Rate Integrity</vt:lpstr>
      <vt:lpstr>Rate Loading Instructions</vt:lpstr>
      <vt:lpstr>Rate Availability</vt:lpstr>
      <vt:lpstr>Managing Compliance</vt:lpstr>
      <vt:lpstr>Compliance - Communication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Noe</dc:creator>
  <cp:lastModifiedBy>Traci Egermayer</cp:lastModifiedBy>
  <cp:revision>90</cp:revision>
  <cp:lastPrinted>2015-05-11T19:17:22Z</cp:lastPrinted>
  <dcterms:created xsi:type="dcterms:W3CDTF">2015-04-09T14:37:14Z</dcterms:created>
  <dcterms:modified xsi:type="dcterms:W3CDTF">2015-05-11T19:58:36Z</dcterms:modified>
</cp:coreProperties>
</file>