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314" r:id="rId3"/>
    <p:sldId id="315" r:id="rId4"/>
    <p:sldId id="316" r:id="rId5"/>
    <p:sldId id="317" r:id="rId6"/>
    <p:sldId id="318" r:id="rId7"/>
    <p:sldId id="319" r:id="rId8"/>
    <p:sldId id="285" r:id="rId9"/>
    <p:sldId id="322" r:id="rId10"/>
    <p:sldId id="323" r:id="rId11"/>
    <p:sldId id="324" r:id="rId12"/>
    <p:sldId id="325" r:id="rId13"/>
    <p:sldId id="320" r:id="rId14"/>
    <p:sldId id="327" r:id="rId15"/>
    <p:sldId id="328" r:id="rId16"/>
    <p:sldId id="332" r:id="rId17"/>
    <p:sldId id="329" r:id="rId18"/>
    <p:sldId id="330" r:id="rId19"/>
    <p:sldId id="331" r:id="rId20"/>
  </p:sldIdLst>
  <p:sldSz cx="9144000" cy="6858000" type="screen4x3"/>
  <p:notesSz cx="6973888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95959"/>
    <a:srgbClr val="006325"/>
    <a:srgbClr val="00A94F"/>
    <a:srgbClr val="0095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>
        <p:scale>
          <a:sx n="76" d="100"/>
          <a:sy n="76" d="100"/>
        </p:scale>
        <p:origin x="-72" y="-72"/>
      </p:cViewPr>
      <p:guideLst>
        <p:guide orient="horz" pos="820"/>
        <p:guide pos="84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0256" y="0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/>
          <a:lstStyle>
            <a:lvl1pPr algn="r">
              <a:defRPr sz="1200"/>
            </a:lvl1pPr>
          </a:lstStyle>
          <a:p>
            <a:fld id="{85E9A4F9-7005-7D43-BCFA-F1CA68E7BFEF}" type="datetimeFigureOut">
              <a:rPr lang="en-US" smtClean="0"/>
              <a:pPr/>
              <a:t>10/14/2014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2150"/>
            <a:ext cx="4618038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20" tIns="46310" rIns="92620" bIns="4631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389" y="4387136"/>
            <a:ext cx="5579110" cy="4156234"/>
          </a:xfrm>
          <a:prstGeom prst="rect">
            <a:avLst/>
          </a:prstGeom>
        </p:spPr>
        <p:txBody>
          <a:bodyPr vert="horz" lIns="92620" tIns="46310" rIns="92620" bIns="4631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0256" y="8772668"/>
            <a:ext cx="3022018" cy="461804"/>
          </a:xfrm>
          <a:prstGeom prst="rect">
            <a:avLst/>
          </a:prstGeom>
        </p:spPr>
        <p:txBody>
          <a:bodyPr vert="horz" lIns="92620" tIns="46310" rIns="92620" bIns="46310" rtlCol="0" anchor="b"/>
          <a:lstStyle>
            <a:lvl1pPr algn="r">
              <a:defRPr sz="1200"/>
            </a:lvl1pPr>
          </a:lstStyle>
          <a:p>
            <a:fld id="{10A9FAEE-4D10-0546-80E3-F7F184BA5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9491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noFill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2609" tIns="46304" rIns="92609" bIns="46304"/>
          <a:lstStyle/>
          <a:p>
            <a:pPr defTabSz="925033"/>
            <a:r>
              <a:rPr lang="en-US" sz="1400" b="1" i="1" u="sng">
                <a:ea typeface="ＭＳ Ｐゴシック" pitchFamily="34" charset="-128"/>
              </a:rPr>
              <a:t>Please create new pie chart in same theme as other charts in BRP deck</a:t>
            </a:r>
          </a:p>
          <a:p>
            <a:pPr defTabSz="925033"/>
            <a:endParaRPr lang="en-US" sz="1400" b="1">
              <a:ea typeface="ＭＳ Ｐゴシック" pitchFamily="34" charset="-128"/>
            </a:endParaRPr>
          </a:p>
          <a:p>
            <a:pPr defTabSz="925033"/>
            <a:r>
              <a:rPr lang="en-US" sz="1000" b="1">
                <a:ea typeface="ＭＳ Ｐゴシック" pitchFamily="34" charset="-128"/>
              </a:rPr>
              <a:t>Time &amp; Mileage: </a:t>
            </a:r>
            <a:r>
              <a:rPr lang="en-US" sz="1000">
                <a:ea typeface="ＭＳ Ｐゴシック" pitchFamily="34" charset="-128"/>
              </a:rPr>
              <a:t>Base Rates, Special City Rates, City Differentials, Mileage Fees, One-Way Fees, Weekly Factor, Monthly Factor, One-Day Surcharge, Loss Damage Waiver, and Liability</a:t>
            </a:r>
          </a:p>
          <a:p>
            <a:pPr defTabSz="925033"/>
            <a:endParaRPr lang="en-US" sz="1000">
              <a:ea typeface="ＭＳ Ｐゴシック" pitchFamily="34" charset="-128"/>
            </a:endParaRPr>
          </a:p>
          <a:p>
            <a:pPr defTabSz="925033"/>
            <a:r>
              <a:rPr lang="en-US" sz="1000" b="1">
                <a:ea typeface="ＭＳ Ｐゴシック" pitchFamily="34" charset="-128"/>
              </a:rPr>
              <a:t>Optional Services: </a:t>
            </a:r>
            <a:r>
              <a:rPr lang="en-US" sz="1000">
                <a:ea typeface="ＭＳ Ｐゴシック" pitchFamily="34" charset="-128"/>
              </a:rPr>
              <a:t>GPS, Refuel, Toll Tag, Satellite Radio</a:t>
            </a:r>
          </a:p>
          <a:p>
            <a:pPr defTabSz="925033"/>
            <a:endParaRPr lang="en-US" sz="1000">
              <a:ea typeface="ＭＳ Ｐゴシック" pitchFamily="34" charset="-128"/>
            </a:endParaRPr>
          </a:p>
          <a:p>
            <a:pPr defTabSz="925033"/>
            <a:r>
              <a:rPr lang="en-US" sz="1000" b="1">
                <a:ea typeface="ＭＳ Ｐゴシック" pitchFamily="34" charset="-128"/>
              </a:rPr>
              <a:t>Business Practices:</a:t>
            </a:r>
          </a:p>
          <a:p>
            <a:pPr defTabSz="925033"/>
            <a:r>
              <a:rPr lang="en-US" sz="1000">
                <a:ea typeface="ＭＳ Ｐゴシック" pitchFamily="34" charset="-128"/>
              </a:rPr>
              <a:t>Capacity Control, Participating Locations, Energy Recovery Fees, Blackout Dates</a:t>
            </a:r>
          </a:p>
          <a:p>
            <a:pPr defTabSz="925033"/>
            <a:r>
              <a:rPr lang="en-US" sz="1000">
                <a:ea typeface="ＭＳ Ｐゴシック" pitchFamily="34" charset="-128"/>
              </a:rPr>
              <a:t>Are Rebates On All Rentals? </a:t>
            </a:r>
          </a:p>
          <a:p>
            <a:pPr defTabSz="925033"/>
            <a:r>
              <a:rPr lang="en-US" sz="1000">
                <a:ea typeface="ＭＳ Ｐゴシック" pitchFamily="34" charset="-128"/>
              </a:rPr>
              <a:t>One-Way Availability, and Best Rate</a:t>
            </a:r>
          </a:p>
          <a:p>
            <a:pPr defTabSz="925033"/>
            <a:endParaRPr lang="en-US" sz="1000">
              <a:ea typeface="ＭＳ Ｐゴシック" pitchFamily="34" charset="-128"/>
            </a:endParaRPr>
          </a:p>
          <a:p>
            <a:pPr defTabSz="925033"/>
            <a:r>
              <a:rPr lang="en-US" sz="1000" b="1">
                <a:ea typeface="ＭＳ Ｐゴシック" pitchFamily="34" charset="-128"/>
              </a:rPr>
              <a:t>Taxes &amp; Fees: </a:t>
            </a:r>
            <a:r>
              <a:rPr lang="en-US" sz="1000">
                <a:ea typeface="ＭＳ Ｐゴシック" pitchFamily="34" charset="-128"/>
              </a:rPr>
              <a:t>Are They The Same?</a:t>
            </a:r>
          </a:p>
          <a:p>
            <a:pPr defTabSz="925033"/>
            <a:r>
              <a:rPr lang="en-US" sz="1000">
                <a:ea typeface="ＭＳ Ｐゴシック" pitchFamily="34" charset="-128"/>
              </a:rPr>
              <a:t>Lower Cost, Lower Taxes</a:t>
            </a:r>
          </a:p>
          <a:p>
            <a:pPr defTabSz="925033"/>
            <a:r>
              <a:rPr lang="en-US" sz="1000">
                <a:ea typeface="ＭＳ Ｐゴシック" pitchFamily="34" charset="-128"/>
              </a:rPr>
              <a:t>Bus Fees Can Vary</a:t>
            </a:r>
          </a:p>
          <a:p>
            <a:pPr defTabSz="925033"/>
            <a:endParaRPr lang="en-US" smtClean="0">
              <a:ea typeface="ＭＳ Ｐゴシック" pitchFamily="34" charset="-128"/>
            </a:endParaRPr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949660" y="8773020"/>
            <a:ext cx="3022650" cy="461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609" tIns="46304" rIns="92609" bIns="46304"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fld id="{DAB84BBE-6B70-4D42-9CE4-0C70035426AA}" type="slidenum">
              <a:rPr lang="en-US" sz="1200"/>
              <a:pPr algn="r"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28" y="439885"/>
            <a:ext cx="6283021" cy="1921621"/>
          </a:xfrm>
        </p:spPr>
        <p:txBody>
          <a:bodyPr>
            <a:normAutofit/>
          </a:bodyPr>
          <a:lstStyle>
            <a:lvl1pPr algn="l">
              <a:defRPr sz="4800" b="1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628" y="2369802"/>
            <a:ext cx="6400800" cy="1752600"/>
          </a:xfrm>
        </p:spPr>
        <p:txBody>
          <a:bodyPr>
            <a:normAutofit/>
          </a:bodyPr>
          <a:lstStyle>
            <a:lvl1pPr marL="0" indent="0" algn="l">
              <a:spcBef>
                <a:spcPts val="120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19136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1203-ABB3-3140-91AC-B516F84E71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2726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4264210"/>
            <a:ext cx="9144000" cy="1121525"/>
          </a:xfrm>
          <a:prstGeom prst="rect">
            <a:avLst/>
          </a:prstGeom>
          <a:gradFill flip="none" rotWithShape="1">
            <a:gsLst>
              <a:gs pos="0">
                <a:srgbClr val="006325">
                  <a:alpha val="80000"/>
                </a:srgbClr>
              </a:gs>
              <a:gs pos="100000">
                <a:srgbClr val="00A94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931" y="4264210"/>
            <a:ext cx="7809782" cy="1121525"/>
          </a:xfrm>
        </p:spPr>
        <p:txBody>
          <a:bodyPr anchor="ctr" anchorCtr="0">
            <a:normAutofit/>
          </a:bodyPr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1203-ABB3-3140-91AC-B516F84E71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13_DAP_EN_CMYK_HZ_SM_BR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5200" y="6450196"/>
            <a:ext cx="1672113" cy="2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551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6738" y="1301750"/>
            <a:ext cx="3944439" cy="43707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1750"/>
            <a:ext cx="4038600" cy="43707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1203-ABB3-3140-91AC-B516F84E71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3568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739" y="1754469"/>
            <a:ext cx="40052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739" y="2394231"/>
            <a:ext cx="40052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544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9423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1203-ABB3-3140-91AC-B516F84E71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759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C1203-ABB3-3140-91AC-B516F84E712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0878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25573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(No Call Ou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6113" y="1448430"/>
            <a:ext cx="8024812" cy="403320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endParaRPr lang="en-US" dirty="0" smtClean="0"/>
          </a:p>
          <a:p>
            <a:pPr lvl="6"/>
            <a:endParaRPr lang="en-US" dirty="0" smtClean="0"/>
          </a:p>
          <a:p>
            <a:pPr lvl="7"/>
            <a:endParaRPr lang="en-US" dirty="0" smtClean="0"/>
          </a:p>
          <a:p>
            <a:pPr lvl="8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3596878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1401" y="462635"/>
            <a:ext cx="7905385" cy="6860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1401" y="1298448"/>
            <a:ext cx="7905385" cy="43707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1401" y="6535804"/>
            <a:ext cx="2133600" cy="271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EC1203-ABB3-3140-91AC-B516F84E712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65004" y="0"/>
            <a:ext cx="137160" cy="456605"/>
          </a:xfrm>
          <a:prstGeom prst="rect">
            <a:avLst/>
          </a:prstGeom>
          <a:solidFill>
            <a:srgbClr val="00632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13_DAP_EN_CMYK_HZ_SM_BRP.png"/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315200" y="6450196"/>
            <a:ext cx="1672113" cy="29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63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000" b="1" i="0" kern="1200">
          <a:solidFill>
            <a:srgbClr val="59595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628" y="439885"/>
            <a:ext cx="6712786" cy="1921621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R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 Rental RFP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Bob Friedman</a:t>
            </a:r>
          </a:p>
          <a:p>
            <a:r>
              <a:rPr lang="en-US" dirty="0" smtClean="0"/>
              <a:t>Director of Business Rental</a:t>
            </a:r>
          </a:p>
          <a:p>
            <a:r>
              <a:rPr lang="en-US" dirty="0" smtClean="0"/>
              <a:t>Enterprise Holdings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005629"/>
            <a:ext cx="9144000" cy="1121525"/>
          </a:xfrm>
          <a:prstGeom prst="rect">
            <a:avLst/>
          </a:prstGeom>
          <a:gradFill flip="none" rotWithShape="1">
            <a:gsLst>
              <a:gs pos="0">
                <a:srgbClr val="006325">
                  <a:alpha val="80000"/>
                </a:srgbClr>
              </a:gs>
              <a:gs pos="100000">
                <a:srgbClr val="00A94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13_DAP_EN_CMYK_HZ_SM_BRP_REV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80163" y="5210660"/>
            <a:ext cx="4152144" cy="73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357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Geneva"/>
                <a:cs typeface="Geneva"/>
              </a:rPr>
              <a:t>Setting a Savings Benchmark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0500" y="2286000"/>
            <a:ext cx="8763000" cy="7620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ea typeface="Geneva"/>
                <a:cs typeface="Geneva"/>
              </a:rPr>
              <a:t>T&amp;M Revenue / Days = Average Daily Rate</a:t>
            </a:r>
          </a:p>
          <a:p>
            <a:endParaRPr lang="en-US" dirty="0"/>
          </a:p>
        </p:txBody>
      </p:sp>
      <p:pic>
        <p:nvPicPr>
          <p:cNvPr id="4" name="Picture 3" descr="Raining Mo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0400" y="3657600"/>
            <a:ext cx="2743200" cy="2057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6299363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16491"/>
            <a:ext cx="7732636" cy="7747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Geneva"/>
                <a:cs typeface="Geneva"/>
              </a:rPr>
              <a:t>Business Practices Impact TCO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1448430"/>
            <a:ext cx="8458200" cy="28949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a typeface="Geneva"/>
                <a:cs typeface="Geneva"/>
              </a:rPr>
              <a:t>Above the Line: Corporate Rate</a:t>
            </a:r>
          </a:p>
          <a:p>
            <a:pPr lvl="1"/>
            <a:r>
              <a:rPr lang="en-US" dirty="0" smtClean="0">
                <a:ea typeface="Geneva"/>
              </a:rPr>
              <a:t>Mid-size Availability</a:t>
            </a:r>
          </a:p>
          <a:p>
            <a:pPr lvl="1"/>
            <a:r>
              <a:rPr lang="en-US" dirty="0" smtClean="0">
                <a:ea typeface="Geneva"/>
              </a:rPr>
              <a:t>Participating Locations</a:t>
            </a:r>
          </a:p>
          <a:p>
            <a:pPr lvl="1"/>
            <a:r>
              <a:rPr lang="en-US" dirty="0" smtClean="0">
                <a:ea typeface="Geneva"/>
              </a:rPr>
              <a:t>Corporate Black Out Dates</a:t>
            </a:r>
          </a:p>
          <a:p>
            <a:pPr lvl="1"/>
            <a:r>
              <a:rPr lang="en-US" dirty="0" smtClean="0">
                <a:ea typeface="Geneva"/>
              </a:rPr>
              <a:t>Impact of Best Rate</a:t>
            </a:r>
          </a:p>
          <a:p>
            <a:pPr lvl="1">
              <a:buNone/>
            </a:pPr>
            <a:endParaRPr lang="en-US" dirty="0" smtClean="0">
              <a:solidFill>
                <a:schemeClr val="tx2"/>
              </a:solidFill>
              <a:ea typeface="Geneva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 flipV="1">
            <a:off x="533400" y="4541519"/>
            <a:ext cx="8077200" cy="45719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11338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Geneva"/>
                <a:cs typeface="Geneva"/>
              </a:rPr>
              <a:t>Business Practices Impact TCO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ea typeface="Geneva"/>
                <a:cs typeface="Geneva"/>
              </a:rPr>
              <a:t>Below the Line</a:t>
            </a:r>
          </a:p>
          <a:p>
            <a:pPr marL="914400" lvl="1" indent="-454025"/>
            <a:r>
              <a:rPr lang="en-US" dirty="0"/>
              <a:t>Taxes &amp; Pass Through Fees</a:t>
            </a:r>
          </a:p>
          <a:p>
            <a:pPr marL="914400" lvl="1" indent="-454025"/>
            <a:r>
              <a:rPr lang="en-US" dirty="0"/>
              <a:t>Optional Charges (Fuel, GPS)</a:t>
            </a:r>
          </a:p>
          <a:p>
            <a:pPr marL="914400" lvl="1" indent="-454025"/>
            <a:r>
              <a:rPr lang="en-US" dirty="0"/>
              <a:t>Revenue Generating Fees</a:t>
            </a:r>
          </a:p>
        </p:txBody>
      </p:sp>
      <p:sp>
        <p:nvSpPr>
          <p:cNvPr id="4" name="Rounded Rectangle 3"/>
          <p:cNvSpPr/>
          <p:nvPr/>
        </p:nvSpPr>
        <p:spPr bwMode="auto">
          <a:xfrm flipV="1">
            <a:off x="533400" y="3048000"/>
            <a:ext cx="8077200" cy="45719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600303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671" y="488515"/>
            <a:ext cx="7782740" cy="774700"/>
          </a:xfrm>
        </p:spPr>
        <p:txBody>
          <a:bodyPr>
            <a:normAutofit/>
          </a:bodyPr>
          <a:lstStyle/>
          <a:p>
            <a:r>
              <a:rPr lang="en-US" dirty="0">
                <a:ea typeface="Geneva"/>
                <a:cs typeface="Geneva"/>
              </a:rPr>
              <a:t>A</a:t>
            </a:r>
            <a:r>
              <a:rPr lang="en-US" dirty="0" smtClean="0">
                <a:ea typeface="Geneva"/>
                <a:cs typeface="Geneva"/>
              </a:rPr>
              <a:t> “Typical” Corporate Account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506047"/>
            <a:ext cx="8382000" cy="4647570"/>
          </a:xfrm>
        </p:spPr>
        <p:txBody>
          <a:bodyPr>
            <a:normAutofit fontScale="70000" lnSpcReduction="20000"/>
          </a:bodyPr>
          <a:lstStyle/>
          <a:p>
            <a:pPr marL="342900" indent="-342900"/>
            <a:r>
              <a:rPr lang="en-US" dirty="0" smtClean="0">
                <a:ea typeface="Geneva"/>
                <a:cs typeface="Geneva"/>
              </a:rPr>
              <a:t>Length of Rental		</a:t>
            </a:r>
            <a:r>
              <a:rPr lang="en-US" dirty="0">
                <a:ea typeface="Geneva"/>
                <a:cs typeface="Geneva"/>
              </a:rPr>
              <a:t>	</a:t>
            </a:r>
            <a:r>
              <a:rPr lang="en-US" dirty="0" smtClean="0">
                <a:ea typeface="Geneva"/>
                <a:cs typeface="Geneva"/>
              </a:rPr>
              <a:t>			3 Days</a:t>
            </a:r>
          </a:p>
          <a:p>
            <a:pPr marL="342900" indent="-342900"/>
            <a:r>
              <a:rPr lang="en-US" dirty="0" smtClean="0">
                <a:ea typeface="Geneva"/>
                <a:cs typeface="Geneva"/>
              </a:rPr>
              <a:t>Miles per Day		</a:t>
            </a:r>
            <a:r>
              <a:rPr lang="en-US" dirty="0">
                <a:ea typeface="Geneva"/>
                <a:cs typeface="Geneva"/>
              </a:rPr>
              <a:t>	</a:t>
            </a:r>
            <a:r>
              <a:rPr lang="en-US" dirty="0" smtClean="0">
                <a:ea typeface="Geneva"/>
                <a:cs typeface="Geneva"/>
              </a:rPr>
              <a:t>				65 Miles</a:t>
            </a:r>
          </a:p>
          <a:p>
            <a:pPr marL="342900" indent="-342900"/>
            <a:r>
              <a:rPr lang="en-US" dirty="0" smtClean="0">
                <a:ea typeface="Geneva"/>
                <a:cs typeface="Geneva"/>
              </a:rPr>
              <a:t>Percent One-way		</a:t>
            </a:r>
            <a:r>
              <a:rPr lang="en-US" dirty="0">
                <a:ea typeface="Geneva"/>
                <a:cs typeface="Geneva"/>
              </a:rPr>
              <a:t>	</a:t>
            </a:r>
            <a:r>
              <a:rPr lang="en-US" dirty="0" smtClean="0">
                <a:ea typeface="Geneva"/>
                <a:cs typeface="Geneva"/>
              </a:rPr>
              <a:t>			5%</a:t>
            </a:r>
          </a:p>
          <a:p>
            <a:pPr marL="342900" indent="-342900"/>
            <a:r>
              <a:rPr lang="en-US" dirty="0" smtClean="0">
                <a:ea typeface="Geneva"/>
                <a:cs typeface="Geneva"/>
              </a:rPr>
              <a:t>Percent w/ GPS			</a:t>
            </a:r>
            <a:r>
              <a:rPr lang="en-US" dirty="0">
                <a:ea typeface="Geneva"/>
                <a:cs typeface="Geneva"/>
              </a:rPr>
              <a:t>	</a:t>
            </a:r>
            <a:r>
              <a:rPr lang="en-US" dirty="0" smtClean="0">
                <a:ea typeface="Geneva"/>
                <a:cs typeface="Geneva"/>
              </a:rPr>
              <a:t>		10%</a:t>
            </a:r>
          </a:p>
          <a:p>
            <a:pPr marL="342900" indent="-342900"/>
            <a:r>
              <a:rPr lang="en-US" dirty="0" smtClean="0">
                <a:ea typeface="Geneva"/>
                <a:cs typeface="Geneva"/>
              </a:rPr>
              <a:t>Percent w/ RSC		</a:t>
            </a:r>
            <a:r>
              <a:rPr lang="en-US" dirty="0">
                <a:ea typeface="Geneva"/>
                <a:cs typeface="Geneva"/>
              </a:rPr>
              <a:t>	</a:t>
            </a:r>
            <a:r>
              <a:rPr lang="en-US" dirty="0" smtClean="0">
                <a:ea typeface="Geneva"/>
                <a:cs typeface="Geneva"/>
              </a:rPr>
              <a:t>			20%</a:t>
            </a:r>
          </a:p>
          <a:p>
            <a:pPr marL="342900" indent="-342900"/>
            <a:r>
              <a:rPr lang="en-US" dirty="0" smtClean="0">
                <a:ea typeface="Geneva"/>
                <a:cs typeface="Geneva"/>
              </a:rPr>
              <a:t>Percent paid by Credit Card			95%</a:t>
            </a:r>
          </a:p>
          <a:p>
            <a:pPr marL="342900" indent="-342900"/>
            <a:r>
              <a:rPr lang="en-US" dirty="0" smtClean="0">
                <a:ea typeface="Geneva"/>
                <a:cs typeface="Geneva"/>
              </a:rPr>
              <a:t>Percent booked w/ GDS 				80%</a:t>
            </a:r>
          </a:p>
          <a:p>
            <a:pPr marL="342900" indent="-342900"/>
            <a:r>
              <a:rPr lang="en-US" dirty="0" smtClean="0">
                <a:ea typeface="Geneva"/>
                <a:cs typeface="Geneva"/>
              </a:rPr>
              <a:t>Percent Web Reservation		</a:t>
            </a:r>
            <a:r>
              <a:rPr lang="en-US" dirty="0">
                <a:ea typeface="Geneva"/>
                <a:cs typeface="Geneva"/>
              </a:rPr>
              <a:t>	</a:t>
            </a:r>
            <a:r>
              <a:rPr lang="en-US" dirty="0" smtClean="0">
                <a:ea typeface="Geneva"/>
                <a:cs typeface="Geneva"/>
              </a:rPr>
              <a:t>	10%</a:t>
            </a:r>
          </a:p>
          <a:p>
            <a:pPr marL="342900" indent="-342900"/>
            <a:r>
              <a:rPr lang="en-US" dirty="0" smtClean="0">
                <a:ea typeface="Geneva"/>
                <a:cs typeface="Geneva"/>
              </a:rPr>
              <a:t>Percent Rentals in Top 10 Cities		50%</a:t>
            </a:r>
          </a:p>
          <a:p>
            <a:pPr marL="342900" indent="-342900"/>
            <a:r>
              <a:rPr lang="en-US" dirty="0" smtClean="0">
                <a:ea typeface="Geneva"/>
                <a:cs typeface="Geneva"/>
              </a:rPr>
              <a:t>Frequent Flier Opt in					70%</a:t>
            </a:r>
          </a:p>
          <a:p>
            <a:pPr marL="342900" indent="-342900"/>
            <a:r>
              <a:rPr lang="en-US" dirty="0" smtClean="0">
                <a:ea typeface="Geneva"/>
                <a:cs typeface="Geneva"/>
              </a:rPr>
              <a:t>Account designates a Primary and Secondary vendor</a:t>
            </a:r>
          </a:p>
          <a:p>
            <a:pPr marL="342900" indent="-342900"/>
            <a:r>
              <a:rPr lang="en-US" dirty="0" smtClean="0">
                <a:ea typeface="Geneva"/>
                <a:cs typeface="Geneva"/>
              </a:rPr>
              <a:t>Account has Travel Policy directing </a:t>
            </a:r>
            <a:r>
              <a:rPr lang="en-US" dirty="0">
                <a:ea typeface="Geneva"/>
                <a:cs typeface="Geneva"/>
              </a:rPr>
              <a:t>u</a:t>
            </a:r>
            <a:r>
              <a:rPr lang="en-US" dirty="0" smtClean="0">
                <a:ea typeface="Geneva"/>
                <a:cs typeface="Geneva"/>
              </a:rPr>
              <a:t>sage to Preferred Suppliers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14450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500084"/>
            <a:ext cx="7770214" cy="774700"/>
          </a:xfrm>
        </p:spPr>
        <p:txBody>
          <a:bodyPr/>
          <a:lstStyle/>
          <a:p>
            <a:r>
              <a:rPr lang="en-US" dirty="0" smtClean="0">
                <a:ea typeface="Geneva"/>
                <a:cs typeface="Geneva"/>
              </a:rPr>
              <a:t>Making the Comparison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33401" y="1297118"/>
            <a:ext cx="8229599" cy="5203890"/>
          </a:xfrm>
        </p:spPr>
        <p:txBody>
          <a:bodyPr>
            <a:normAutofit fontScale="92500" lnSpcReduction="10000"/>
          </a:bodyPr>
          <a:lstStyle/>
          <a:p>
            <a:pPr marL="514350" indent="-514350"/>
            <a:r>
              <a:rPr lang="en-US" dirty="0" smtClean="0">
                <a:ea typeface="Geneva"/>
                <a:cs typeface="Geneva"/>
              </a:rPr>
              <a:t>Ask questions about non-mandatory charges and fees.</a:t>
            </a:r>
          </a:p>
          <a:p>
            <a:pPr marL="514350" indent="-514350"/>
            <a:r>
              <a:rPr lang="en-US" dirty="0" smtClean="0">
                <a:ea typeface="Geneva"/>
                <a:cs typeface="Geneva"/>
              </a:rPr>
              <a:t>Put a dollar value to an unfavorable business practice </a:t>
            </a:r>
          </a:p>
          <a:p>
            <a:pPr marL="971550" lvl="1" indent="-514350"/>
            <a:r>
              <a:rPr lang="en-US" dirty="0" smtClean="0">
                <a:ea typeface="Geneva"/>
              </a:rPr>
              <a:t>Late Fees, Automatic Fuel Charges</a:t>
            </a:r>
          </a:p>
          <a:p>
            <a:pPr marL="514350" indent="-514350"/>
            <a:r>
              <a:rPr lang="en-US" dirty="0" smtClean="0">
                <a:ea typeface="Geneva"/>
                <a:cs typeface="Geneva"/>
              </a:rPr>
              <a:t>Analyze the cost of fuel</a:t>
            </a:r>
            <a:endParaRPr lang="en-US" dirty="0">
              <a:ea typeface="Geneva"/>
              <a:cs typeface="Geneva"/>
            </a:endParaRPr>
          </a:p>
          <a:p>
            <a:pPr marL="0" indent="0">
              <a:buNone/>
            </a:pPr>
            <a:endParaRPr lang="en-US" dirty="0" smtClean="0">
              <a:ea typeface="Geneva"/>
              <a:cs typeface="Geneva"/>
            </a:endParaRPr>
          </a:p>
          <a:p>
            <a:pPr marL="0" indent="0">
              <a:buNone/>
            </a:pPr>
            <a:r>
              <a:rPr lang="en-US" i="1" dirty="0" smtClean="0">
                <a:ea typeface="Geneva"/>
                <a:cs typeface="Geneva"/>
              </a:rPr>
              <a:t>A TCO analysis can result</a:t>
            </a:r>
          </a:p>
          <a:p>
            <a:pPr marL="0" indent="0">
              <a:buNone/>
            </a:pPr>
            <a:r>
              <a:rPr lang="en-US" i="1" dirty="0" smtClean="0">
                <a:ea typeface="Geneva"/>
                <a:cs typeface="Geneva"/>
              </a:rPr>
              <a:t>in a $5-10 per day difference, </a:t>
            </a:r>
          </a:p>
          <a:p>
            <a:pPr marL="0" indent="0">
              <a:buNone/>
            </a:pPr>
            <a:r>
              <a:rPr lang="en-US" i="1" dirty="0" smtClean="0">
                <a:ea typeface="Geneva"/>
                <a:cs typeface="Geneva"/>
              </a:rPr>
              <a:t>even when “rates” are the same!</a:t>
            </a:r>
          </a:p>
          <a:p>
            <a:endParaRPr lang="en-US" dirty="0"/>
          </a:p>
        </p:txBody>
      </p:sp>
      <p:pic>
        <p:nvPicPr>
          <p:cNvPr id="4" name="Picture 3" descr="Refuel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3592253"/>
            <a:ext cx="3124200" cy="2085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56432727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19" y="427972"/>
            <a:ext cx="7757688" cy="774700"/>
          </a:xfrm>
        </p:spPr>
        <p:txBody>
          <a:bodyPr/>
          <a:lstStyle/>
          <a:p>
            <a:r>
              <a:rPr lang="en-US" dirty="0" smtClean="0">
                <a:ea typeface="Geneva"/>
                <a:cs typeface="Geneva"/>
              </a:rPr>
              <a:t>Getting the Best Price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04800" y="1371600"/>
            <a:ext cx="8458200" cy="419100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lnSpc>
                <a:spcPct val="120000"/>
              </a:lnSpc>
              <a:defRPr/>
            </a:pPr>
            <a:r>
              <a:rPr lang="en-US" dirty="0" smtClean="0"/>
              <a:t>Once the rate comparison is done, review other cost components based on your good RFP Questions:</a:t>
            </a:r>
          </a:p>
          <a:p>
            <a:pPr marL="857250" lvl="1" indent="-400050">
              <a:lnSpc>
                <a:spcPct val="120000"/>
              </a:lnSpc>
              <a:defRPr/>
            </a:pPr>
            <a:r>
              <a:rPr lang="en-US" dirty="0" smtClean="0"/>
              <a:t>Identify any fees that can be negotiated</a:t>
            </a:r>
          </a:p>
          <a:p>
            <a:pPr marL="857250" lvl="1" indent="-400050">
              <a:lnSpc>
                <a:spcPct val="120000"/>
              </a:lnSpc>
              <a:defRPr/>
            </a:pPr>
            <a:r>
              <a:rPr lang="en-US" dirty="0" smtClean="0"/>
              <a:t>Compare cost of Optional Products, especially Fuel</a:t>
            </a:r>
          </a:p>
          <a:p>
            <a:pPr marL="857250" lvl="1" indent="-400050">
              <a:lnSpc>
                <a:spcPct val="120000"/>
              </a:lnSpc>
              <a:defRPr/>
            </a:pPr>
            <a:r>
              <a:rPr lang="en-US" dirty="0" smtClean="0"/>
              <a:t>Give an advantage to the company with standard business practices that reduce total cost </a:t>
            </a:r>
          </a:p>
          <a:p>
            <a:pPr marL="1428750" lvl="2" indent="-514350">
              <a:lnSpc>
                <a:spcPct val="120000"/>
              </a:lnSpc>
              <a:defRPr/>
            </a:pPr>
            <a:r>
              <a:rPr lang="en-US" dirty="0" smtClean="0"/>
              <a:t>Black out dates, Participation, Best Rate, Mid-size Compliance</a:t>
            </a:r>
          </a:p>
          <a:p>
            <a:endParaRPr lang="en-US" dirty="0"/>
          </a:p>
        </p:txBody>
      </p:sp>
      <p:pic>
        <p:nvPicPr>
          <p:cNvPr id="5" name="Picture 4" descr="Blue Checkmark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799" y="4876800"/>
            <a:ext cx="1676401" cy="171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095713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41" y="500085"/>
            <a:ext cx="8414359" cy="774700"/>
          </a:xfrm>
        </p:spPr>
        <p:txBody>
          <a:bodyPr/>
          <a:lstStyle/>
          <a:p>
            <a:r>
              <a:rPr lang="en-US" dirty="0" smtClean="0">
                <a:ea typeface="Geneva"/>
                <a:cs typeface="Geneva"/>
              </a:rPr>
              <a:t>Evaluating Customer Service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81000" y="1517323"/>
            <a:ext cx="8534400" cy="449517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 smtClean="0">
                <a:ea typeface="Geneva"/>
                <a:cs typeface="Geneva"/>
              </a:rPr>
              <a:t>Customer Service Awards</a:t>
            </a:r>
          </a:p>
          <a:p>
            <a:pPr marL="457200" indent="-457200"/>
            <a:r>
              <a:rPr lang="en-US" dirty="0" smtClean="0"/>
              <a:t># of Locations with Express Service</a:t>
            </a:r>
          </a:p>
          <a:p>
            <a:pPr marL="457200" indent="-457200"/>
            <a:r>
              <a:rPr lang="en-US" dirty="0" smtClean="0"/>
              <a:t>Comparison of Loyalty Program Benefits</a:t>
            </a:r>
          </a:p>
          <a:p>
            <a:pPr marL="457200" indent="-457200"/>
            <a:r>
              <a:rPr lang="en-US" dirty="0" smtClean="0"/>
              <a:t>Financial Stability</a:t>
            </a:r>
          </a:p>
          <a:p>
            <a:pPr marL="457200" indent="-457200"/>
            <a:r>
              <a:rPr lang="en-US" dirty="0" smtClean="0"/>
              <a:t>Quality and Size of Fleet</a:t>
            </a:r>
          </a:p>
          <a:p>
            <a:pPr marL="457200" indent="-457200"/>
            <a:r>
              <a:rPr lang="en-US" dirty="0" smtClean="0"/>
              <a:t>Franchise Participation and Structure</a:t>
            </a:r>
          </a:p>
          <a:p>
            <a:pPr marL="457200" indent="-457200"/>
            <a:r>
              <a:rPr lang="en-US" dirty="0" smtClean="0"/>
              <a:t>Locations Coverage</a:t>
            </a:r>
          </a:p>
          <a:p>
            <a:pPr marL="457200" indent="-457200"/>
            <a:r>
              <a:rPr lang="en-US" dirty="0" smtClean="0"/>
              <a:t>Quality of Account Manager</a:t>
            </a:r>
          </a:p>
          <a:p>
            <a:pPr marL="457200" indent="-457200"/>
            <a:endParaRPr lang="en-US" dirty="0" smtClean="0"/>
          </a:p>
          <a:p>
            <a:pPr marL="45720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35895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671" y="387350"/>
            <a:ext cx="9144000" cy="774700"/>
          </a:xfrm>
        </p:spPr>
        <p:txBody>
          <a:bodyPr/>
          <a:lstStyle/>
          <a:p>
            <a:r>
              <a:rPr lang="en-US" dirty="0" smtClean="0">
                <a:ea typeface="Geneva"/>
                <a:cs typeface="Geneva"/>
              </a:rPr>
              <a:t>Change and Implementation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63671" y="1448430"/>
            <a:ext cx="8534400" cy="4495170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 smtClean="0">
                <a:ea typeface="Geneva"/>
                <a:cs typeface="Geneva"/>
              </a:rPr>
              <a:t>Are there any service gaps?</a:t>
            </a:r>
          </a:p>
          <a:p>
            <a:pPr marL="457200" indent="-457200"/>
            <a:r>
              <a:rPr lang="en-US" dirty="0" smtClean="0">
                <a:ea typeface="Geneva"/>
                <a:cs typeface="Geneva"/>
              </a:rPr>
              <a:t>What is the cost of change?</a:t>
            </a:r>
          </a:p>
          <a:p>
            <a:pPr marL="457200" indent="-457200"/>
            <a:r>
              <a:rPr lang="en-US" dirty="0" smtClean="0">
                <a:ea typeface="Geneva"/>
                <a:cs typeface="Geneva"/>
              </a:rPr>
              <a:t>Will anyone need to “sacrifice”?</a:t>
            </a:r>
          </a:p>
          <a:p>
            <a:pPr marL="457200" indent="-457200"/>
            <a:r>
              <a:rPr lang="en-US" dirty="0" smtClean="0">
                <a:ea typeface="Geneva"/>
                <a:cs typeface="Geneva"/>
              </a:rPr>
              <a:t>Understand the Implementation Steps</a:t>
            </a:r>
          </a:p>
          <a:p>
            <a:pPr marL="914400" lvl="1" indent="-457200"/>
            <a:r>
              <a:rPr lang="en-US" dirty="0" smtClean="0">
                <a:ea typeface="Geneva"/>
              </a:rPr>
              <a:t>Will the plan work with your culture and communication requirements?</a:t>
            </a:r>
          </a:p>
          <a:p>
            <a:pPr marL="457200" indent="-457200"/>
            <a:r>
              <a:rPr lang="en-US" dirty="0" smtClean="0">
                <a:ea typeface="Geneva"/>
                <a:cs typeface="Geneva"/>
              </a:rPr>
              <a:t>How will your TMC assist?</a:t>
            </a:r>
          </a:p>
          <a:p>
            <a:pPr marL="457200" indent="-457200"/>
            <a:r>
              <a:rPr lang="en-US" dirty="0" smtClean="0">
                <a:ea typeface="Geneva"/>
                <a:cs typeface="Geneva"/>
              </a:rPr>
              <a:t>Is the Timeline realistic and doable?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9993251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9593" y="387350"/>
            <a:ext cx="8024813" cy="774700"/>
          </a:xfrm>
        </p:spPr>
        <p:txBody>
          <a:bodyPr/>
          <a:lstStyle/>
          <a:p>
            <a:r>
              <a:rPr lang="en-US" dirty="0" smtClean="0">
                <a:ea typeface="Geneva"/>
                <a:cs typeface="Geneva"/>
              </a:rPr>
              <a:t>Total Transportation Solution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1316277"/>
            <a:ext cx="8572500" cy="4342770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 smtClean="0">
                <a:ea typeface="Geneva"/>
                <a:cs typeface="Geneva"/>
              </a:rPr>
              <a:t>Think broader than daily car rental</a:t>
            </a:r>
          </a:p>
          <a:p>
            <a:pPr marL="914400" lvl="1" indent="-454025"/>
            <a:r>
              <a:rPr lang="en-US" dirty="0" smtClean="0">
                <a:ea typeface="Geneva"/>
              </a:rPr>
              <a:t>What is your Mileage Reimbursement budget?</a:t>
            </a:r>
          </a:p>
          <a:p>
            <a:pPr marL="914400" lvl="1" indent="-454025"/>
            <a:r>
              <a:rPr lang="en-US" dirty="0" smtClean="0">
                <a:ea typeface="Geneva"/>
              </a:rPr>
              <a:t>Do you rent specialty cars and commercial trucks?</a:t>
            </a:r>
          </a:p>
          <a:p>
            <a:pPr marL="914400" lvl="1" indent="-454025"/>
            <a:r>
              <a:rPr lang="en-US" dirty="0" smtClean="0">
                <a:ea typeface="Geneva"/>
              </a:rPr>
              <a:t>Do you lease vehicles?</a:t>
            </a:r>
          </a:p>
          <a:p>
            <a:pPr marL="914400" lvl="1" indent="-454025"/>
            <a:r>
              <a:rPr lang="en-US" dirty="0" smtClean="0">
                <a:ea typeface="Geneva"/>
              </a:rPr>
              <a:t>Will car sharing help you meet your goals?</a:t>
            </a:r>
          </a:p>
          <a:p>
            <a:pPr marL="914400" lvl="1" indent="-454025"/>
            <a:r>
              <a:rPr lang="en-US" dirty="0" smtClean="0">
                <a:ea typeface="Geneva"/>
              </a:rPr>
              <a:t>Is there an opportunity for van-pooling?</a:t>
            </a:r>
            <a:endParaRPr lang="en-US" dirty="0"/>
          </a:p>
        </p:txBody>
      </p:sp>
      <p:pic>
        <p:nvPicPr>
          <p:cNvPr id="4" name="Picture 3" descr="Ride Sha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66792" y="4956132"/>
            <a:ext cx="2511595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57869616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514" y="422058"/>
            <a:ext cx="7607376" cy="774700"/>
          </a:xfrm>
        </p:spPr>
        <p:txBody>
          <a:bodyPr/>
          <a:lstStyle/>
          <a:p>
            <a:r>
              <a:rPr lang="en-US" dirty="0" smtClean="0">
                <a:ea typeface="Geneva"/>
                <a:cs typeface="Geneva"/>
              </a:rPr>
              <a:t>Roundtable Topics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28600" y="1227550"/>
            <a:ext cx="8686800" cy="4495170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lnSpc>
                <a:spcPct val="120000"/>
              </a:lnSpc>
              <a:spcAft>
                <a:spcPts val="600"/>
              </a:spcAft>
            </a:pPr>
            <a:endParaRPr lang="en-US" dirty="0" smtClean="0">
              <a:ea typeface="Geneva"/>
              <a:cs typeface="Geneva"/>
            </a:endParaRPr>
          </a:p>
          <a:p>
            <a:pPr marL="457200" indent="-457200"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ea typeface="Geneva"/>
                <a:cs typeface="Geneva"/>
              </a:rPr>
              <a:t>Do you enforce use of your program? (Suggested or mandated) 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ea typeface="Geneva"/>
                <a:cs typeface="Geneva"/>
              </a:rPr>
              <a:t>If mandated, how do you identify leakage?   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ea typeface="Geneva"/>
                <a:cs typeface="Geneva"/>
              </a:rPr>
              <a:t>What types of exceptions do you allow? 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ea typeface="Geneva"/>
                <a:cs typeface="Geneva"/>
              </a:rPr>
              <a:t>How do you measure the success of your program? 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ea typeface="Geneva"/>
                <a:cs typeface="Geneva"/>
              </a:rPr>
              <a:t>What is one thing you would ask your vendor to change about the service?  Wish list? 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</a:pPr>
            <a:r>
              <a:rPr lang="en-US" dirty="0" smtClean="0">
                <a:ea typeface="Geneva"/>
                <a:cs typeface="Geneva"/>
              </a:rPr>
              <a:t>What has worked (or not worked) because the program and/or policy is in place? </a:t>
            </a:r>
          </a:p>
          <a:p>
            <a:pPr marL="457200" indent="-457200">
              <a:lnSpc>
                <a:spcPct val="120000"/>
              </a:lnSpc>
              <a:spcAft>
                <a:spcPts val="600"/>
              </a:spcAft>
            </a:pPr>
            <a:endParaRPr lang="en-US" dirty="0" smtClean="0">
              <a:ea typeface="Geneva"/>
              <a:cs typeface="Geneva"/>
            </a:endParaRPr>
          </a:p>
          <a:p>
            <a:pPr marL="457200" indent="-457200">
              <a:lnSpc>
                <a:spcPct val="120000"/>
              </a:lnSpc>
              <a:spcAft>
                <a:spcPts val="600"/>
              </a:spcAft>
            </a:pPr>
            <a:endParaRPr lang="en-US" dirty="0" smtClean="0">
              <a:ea typeface="Geneva"/>
              <a:cs typeface="Geneva"/>
            </a:endParaRPr>
          </a:p>
          <a:p>
            <a:endParaRPr lang="en-US" dirty="0"/>
          </a:p>
        </p:txBody>
      </p:sp>
      <p:pic>
        <p:nvPicPr>
          <p:cNvPr id="4" name="Picture 3" descr="shake hands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556" b="42222"/>
          <a:stretch>
            <a:fillRect/>
          </a:stretch>
        </p:blipFill>
        <p:spPr>
          <a:xfrm>
            <a:off x="1" y="5296236"/>
            <a:ext cx="3200400" cy="15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66632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59593" y="432147"/>
            <a:ext cx="8024813" cy="774700"/>
          </a:xfrm>
        </p:spPr>
        <p:txBody>
          <a:bodyPr/>
          <a:lstStyle/>
          <a:p>
            <a:r>
              <a:rPr lang="en-US" sz="4000" dirty="0" smtClean="0">
                <a:ea typeface="Geneva"/>
                <a:cs typeface="Geneva"/>
              </a:rPr>
              <a:t>Car Rental RFPs</a:t>
            </a:r>
            <a:endParaRPr lang="en-US" sz="4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59594" y="1636562"/>
            <a:ext cx="8024812" cy="4033208"/>
          </a:xfrm>
        </p:spPr>
        <p:txBody>
          <a:bodyPr/>
          <a:lstStyle/>
          <a:p>
            <a:pPr marL="400050" indent="-400050">
              <a:defRPr/>
            </a:pPr>
            <a:r>
              <a:rPr lang="en-US" sz="2400" dirty="0" smtClean="0"/>
              <a:t>Hot Topics in the Car Rental Industry</a:t>
            </a:r>
          </a:p>
          <a:p>
            <a:pPr marL="400050" indent="-400050">
              <a:defRPr/>
            </a:pPr>
            <a:r>
              <a:rPr lang="en-US" sz="2400" dirty="0" smtClean="0"/>
              <a:t>RFP Trends</a:t>
            </a:r>
          </a:p>
          <a:p>
            <a:pPr marL="400050" indent="-400050">
              <a:defRPr/>
            </a:pPr>
            <a:r>
              <a:rPr lang="en-US" sz="2400" dirty="0" smtClean="0"/>
              <a:t>RFP Preparation, Tools and Formats</a:t>
            </a:r>
          </a:p>
          <a:p>
            <a:pPr marL="400050" indent="-400050">
              <a:defRPr/>
            </a:pPr>
            <a:r>
              <a:rPr lang="en-US" sz="2400" dirty="0"/>
              <a:t>A “Typical” Corporate Account</a:t>
            </a:r>
          </a:p>
          <a:p>
            <a:pPr marL="400050" indent="-400050">
              <a:defRPr/>
            </a:pPr>
            <a:r>
              <a:rPr lang="en-US" sz="2400" dirty="0" smtClean="0"/>
              <a:t>Setting a Savings Benchmark</a:t>
            </a:r>
          </a:p>
          <a:p>
            <a:pPr marL="400050" indent="-400050">
              <a:defRPr/>
            </a:pPr>
            <a:r>
              <a:rPr lang="en-US" sz="2400" dirty="0" smtClean="0"/>
              <a:t>Incorporating Total Cost of Ownership</a:t>
            </a:r>
          </a:p>
          <a:p>
            <a:pPr marL="400050" indent="-400050">
              <a:defRPr/>
            </a:pPr>
            <a:r>
              <a:rPr lang="en-US" sz="2400" dirty="0" smtClean="0"/>
              <a:t>Making Comparisons &amp; Getting the Best Price</a:t>
            </a:r>
          </a:p>
          <a:p>
            <a:pPr marL="400050" indent="-400050">
              <a:defRPr/>
            </a:pPr>
            <a:r>
              <a:rPr lang="en-US" sz="2400" dirty="0" smtClean="0"/>
              <a:t>The Pain of Change</a:t>
            </a:r>
          </a:p>
          <a:p>
            <a:pPr marL="400050" indent="-400050">
              <a:defRPr/>
            </a:pPr>
            <a:r>
              <a:rPr lang="en-US" sz="2400" dirty="0" smtClean="0"/>
              <a:t>Total Transportation Solution</a:t>
            </a:r>
            <a:endParaRPr lang="en-US" sz="2400" dirty="0"/>
          </a:p>
        </p:txBody>
      </p:sp>
      <p:pic>
        <p:nvPicPr>
          <p:cNvPr id="7" name="Picture 6" descr="2013_Toyota_Camry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29687">
            <a:off x="5683678" y="2059611"/>
            <a:ext cx="365760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04287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853" y="462635"/>
            <a:ext cx="7905385" cy="686013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ea typeface="Geneva"/>
                <a:cs typeface="Geneva"/>
              </a:rPr>
              <a:t>Car Rental Industry Update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6113" y="1661373"/>
            <a:ext cx="8024812" cy="4033208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3200" dirty="0" smtClean="0">
                <a:ea typeface="Geneva"/>
                <a:cs typeface="Geneva"/>
              </a:rPr>
              <a:t>Burdensome Taxes &amp; Fees</a:t>
            </a:r>
          </a:p>
          <a:p>
            <a:pPr marL="571500" indent="-571500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3200" dirty="0" smtClean="0">
                <a:ea typeface="Geneva"/>
                <a:cs typeface="Geneva"/>
              </a:rPr>
              <a:t>Consolidation</a:t>
            </a:r>
          </a:p>
          <a:p>
            <a:pPr marL="571500" indent="-571500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3200" dirty="0" smtClean="0">
                <a:ea typeface="Geneva"/>
                <a:cs typeface="Geneva"/>
              </a:rPr>
              <a:t>New Technology </a:t>
            </a:r>
          </a:p>
          <a:p>
            <a:pPr marL="571500" indent="-571500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3200" dirty="0" smtClean="0">
                <a:ea typeface="Geneva"/>
                <a:cs typeface="Geneva"/>
              </a:rPr>
              <a:t>Financial Strength </a:t>
            </a:r>
          </a:p>
          <a:p>
            <a:pPr marL="571500" indent="-571500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dirty="0" smtClean="0">
                <a:ea typeface="Geneva"/>
                <a:cs typeface="Geneva"/>
              </a:rPr>
              <a:t>Globalization</a:t>
            </a:r>
          </a:p>
          <a:p>
            <a:pPr marL="571500" indent="-571500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sz="3200" dirty="0" smtClean="0">
                <a:ea typeface="Geneva"/>
                <a:cs typeface="Geneva"/>
              </a:rPr>
              <a:t>Consolidation of TMCs</a:t>
            </a:r>
          </a:p>
        </p:txBody>
      </p:sp>
      <p:pic>
        <p:nvPicPr>
          <p:cNvPr id="4" name="Picture 3" descr="On the Roa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7117">
            <a:off x="5762490" y="2167316"/>
            <a:ext cx="2960414" cy="330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34017607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216" y="404834"/>
            <a:ext cx="7974806" cy="66196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ea typeface="Geneva"/>
                <a:cs typeface="Geneva"/>
              </a:rPr>
              <a:t>RFP Car Rental Trends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1442581"/>
            <a:ext cx="8008307" cy="4724400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800" dirty="0" smtClean="0">
                <a:ea typeface="Geneva"/>
                <a:cs typeface="Geneva"/>
              </a:rPr>
              <a:t>Long Term Agreements</a:t>
            </a:r>
          </a:p>
          <a:p>
            <a:pPr marL="457200" indent="-457200"/>
            <a:r>
              <a:rPr lang="en-US" sz="2800" dirty="0" smtClean="0">
                <a:ea typeface="Geneva"/>
                <a:cs typeface="Geneva"/>
              </a:rPr>
              <a:t>Procurement Involvement </a:t>
            </a:r>
          </a:p>
          <a:p>
            <a:pPr marL="457200" indent="-457200"/>
            <a:r>
              <a:rPr lang="en-US" sz="2800" dirty="0" smtClean="0">
                <a:ea typeface="Geneva"/>
                <a:cs typeface="Geneva"/>
              </a:rPr>
              <a:t>Limiting Number of Suppliers</a:t>
            </a:r>
          </a:p>
          <a:p>
            <a:pPr marL="457200" indent="-457200"/>
            <a:r>
              <a:rPr lang="en-US" sz="2800" dirty="0">
                <a:ea typeface="Geneva"/>
                <a:cs typeface="Geneva"/>
              </a:rPr>
              <a:t>Tracking &amp; Managing Total </a:t>
            </a:r>
            <a:r>
              <a:rPr lang="en-US" sz="2800" dirty="0" smtClean="0">
                <a:ea typeface="Geneva"/>
                <a:cs typeface="Geneva"/>
              </a:rPr>
              <a:t>Cost</a:t>
            </a:r>
          </a:p>
          <a:p>
            <a:pPr marL="457200" indent="-457200"/>
            <a:r>
              <a:rPr lang="en-US" sz="2800" dirty="0" smtClean="0">
                <a:ea typeface="Geneva"/>
                <a:cs typeface="Geneva"/>
              </a:rPr>
              <a:t>Mandating use of Preferred Car Company  </a:t>
            </a:r>
          </a:p>
          <a:p>
            <a:pPr marL="457200" indent="-457200"/>
            <a:r>
              <a:rPr lang="en-US" sz="2800" dirty="0" smtClean="0"/>
              <a:t>Attempts to Globalize</a:t>
            </a:r>
          </a:p>
          <a:p>
            <a:pPr marL="457200" indent="-457200"/>
            <a:r>
              <a:rPr lang="en-US" sz="2800" dirty="0" smtClean="0"/>
              <a:t>Increased focus on Customer Service </a:t>
            </a:r>
          </a:p>
          <a:p>
            <a:pPr marL="457200" indent="-457200"/>
            <a:r>
              <a:rPr lang="en-US" sz="2800" dirty="0">
                <a:ea typeface="Geneva"/>
                <a:cs typeface="Geneva"/>
              </a:rPr>
              <a:t>Shorter and Shorter Response Times 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5095089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6093" y="387350"/>
            <a:ext cx="7795266" cy="774700"/>
          </a:xfrm>
        </p:spPr>
        <p:txBody>
          <a:bodyPr/>
          <a:lstStyle/>
          <a:p>
            <a:r>
              <a:rPr lang="en-US" dirty="0" smtClean="0">
                <a:ea typeface="Geneva"/>
                <a:cs typeface="Geneva"/>
              </a:rPr>
              <a:t>RFP Tools &amp; Formats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6113" y="1567841"/>
            <a:ext cx="8024812" cy="4800600"/>
          </a:xfrm>
        </p:spPr>
        <p:txBody>
          <a:bodyPr>
            <a:normAutofit/>
          </a:bodyPr>
          <a:lstStyle/>
          <a:p>
            <a:pPr marL="457200" indent="-457200"/>
            <a:r>
              <a:rPr lang="en-US" dirty="0" smtClean="0">
                <a:ea typeface="Geneva"/>
                <a:cs typeface="Geneva"/>
              </a:rPr>
              <a:t>Common Standard Formats</a:t>
            </a:r>
          </a:p>
          <a:p>
            <a:pPr marL="914400" lvl="1" indent="-457200"/>
            <a:r>
              <a:rPr lang="en-US" dirty="0" smtClean="0">
                <a:ea typeface="Geneva"/>
              </a:rPr>
              <a:t>GBTA Format</a:t>
            </a:r>
          </a:p>
          <a:p>
            <a:pPr marL="914400" lvl="1" indent="-457200"/>
            <a:r>
              <a:rPr lang="en-US" dirty="0" smtClean="0">
                <a:ea typeface="Geneva"/>
              </a:rPr>
              <a:t>TMC Branded Formats</a:t>
            </a:r>
          </a:p>
          <a:p>
            <a:pPr marL="457200" indent="-457200"/>
            <a:r>
              <a:rPr lang="en-US" dirty="0" smtClean="0">
                <a:ea typeface="Geneva"/>
                <a:cs typeface="Geneva"/>
              </a:rPr>
              <a:t>Online</a:t>
            </a:r>
          </a:p>
          <a:p>
            <a:pPr marL="457200" indent="-457200"/>
            <a:r>
              <a:rPr lang="en-US" dirty="0" smtClean="0">
                <a:ea typeface="Geneva"/>
                <a:cs typeface="Geneva"/>
              </a:rPr>
              <a:t>Challenges with Excel Documents </a:t>
            </a:r>
          </a:p>
          <a:p>
            <a:pPr marL="457200" indent="-457200"/>
            <a:r>
              <a:rPr lang="en-US" dirty="0" smtClean="0">
                <a:ea typeface="Geneva"/>
                <a:cs typeface="Geneva"/>
              </a:rPr>
              <a:t>Incorporating Standard Terms and Exceptions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27226163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507" y="457200"/>
            <a:ext cx="7720110" cy="914400"/>
          </a:xfrm>
        </p:spPr>
        <p:txBody>
          <a:bodyPr/>
          <a:lstStyle/>
          <a:p>
            <a:r>
              <a:rPr lang="en-US" dirty="0" smtClean="0">
                <a:ea typeface="Geneva"/>
                <a:cs typeface="Geneva"/>
              </a:rPr>
              <a:t>RFP Preparation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6112" y="1371600"/>
            <a:ext cx="8193087" cy="480060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 smtClean="0">
                <a:ea typeface="Geneva"/>
                <a:cs typeface="Geneva"/>
              </a:rPr>
              <a:t>Research the Car Rental Market  </a:t>
            </a:r>
          </a:p>
          <a:p>
            <a:pPr marL="457200" indent="-457200"/>
            <a:r>
              <a:rPr lang="en-US" dirty="0" smtClean="0">
                <a:ea typeface="Geneva"/>
                <a:cs typeface="Geneva"/>
              </a:rPr>
              <a:t>Talk to your Counterparts</a:t>
            </a:r>
          </a:p>
          <a:p>
            <a:pPr marL="457200" indent="-457200"/>
            <a:r>
              <a:rPr lang="en-US" dirty="0" smtClean="0">
                <a:ea typeface="Geneva"/>
                <a:cs typeface="Geneva"/>
              </a:rPr>
              <a:t>TMC Feedback</a:t>
            </a:r>
          </a:p>
          <a:p>
            <a:pPr marL="457200" indent="-457200"/>
            <a:r>
              <a:rPr lang="en-US" dirty="0" smtClean="0">
                <a:ea typeface="Geneva"/>
                <a:cs typeface="Geneva"/>
              </a:rPr>
              <a:t>Request Actual Rental Data from Existing Supplier(s) and Set a Savings Benchmark</a:t>
            </a:r>
          </a:p>
          <a:p>
            <a:pPr marL="457200" indent="-457200"/>
            <a:r>
              <a:rPr lang="en-US" dirty="0" smtClean="0">
                <a:ea typeface="Geneva"/>
                <a:cs typeface="Geneva"/>
              </a:rPr>
              <a:t>Get Customer “Status” List</a:t>
            </a:r>
          </a:p>
          <a:p>
            <a:pPr marL="457200" indent="-457200"/>
            <a:r>
              <a:rPr lang="en-US" dirty="0" smtClean="0">
                <a:ea typeface="Geneva"/>
                <a:cs typeface="Geneva"/>
              </a:rPr>
              <a:t>Feedback from Top Travelers</a:t>
            </a:r>
          </a:p>
          <a:p>
            <a:pPr marL="457200" indent="-457200"/>
            <a:r>
              <a:rPr lang="en-US" dirty="0" smtClean="0">
                <a:ea typeface="Geneva"/>
                <a:cs typeface="Geneva"/>
              </a:rPr>
              <a:t>Consider Total Cost vs. Price Questions</a:t>
            </a:r>
          </a:p>
          <a:p>
            <a:pPr marL="457200" indent="-457200"/>
            <a:r>
              <a:rPr lang="en-US" dirty="0" smtClean="0">
                <a:ea typeface="Geneva"/>
                <a:cs typeface="Geneva"/>
              </a:rPr>
              <a:t>Be Prepared to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6113872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107" y="387350"/>
            <a:ext cx="8362950" cy="774700"/>
          </a:xfrm>
        </p:spPr>
        <p:txBody>
          <a:bodyPr/>
          <a:lstStyle/>
          <a:p>
            <a:r>
              <a:rPr lang="en-US" sz="3600" dirty="0" smtClean="0">
                <a:ea typeface="Geneva"/>
                <a:cs typeface="Geneva"/>
              </a:rPr>
              <a:t>Car Rental Total Cost of Ownership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23755" y="1526502"/>
            <a:ext cx="8391395" cy="464757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 smtClean="0">
                <a:ea typeface="Geneva"/>
                <a:cs typeface="Geneva"/>
              </a:rPr>
              <a:t>How does a $45 rate turn into a $60 rental bill?</a:t>
            </a:r>
          </a:p>
          <a:p>
            <a:pPr marL="0" indent="0">
              <a:buNone/>
            </a:pPr>
            <a:r>
              <a:rPr lang="en-US" sz="2800" dirty="0">
                <a:ea typeface="Geneva"/>
                <a:cs typeface="Geneva"/>
              </a:rPr>
              <a:t> </a:t>
            </a:r>
            <a:r>
              <a:rPr lang="en-US" sz="2800" dirty="0" smtClean="0">
                <a:ea typeface="Geneva"/>
                <a:cs typeface="Geneva"/>
              </a:rPr>
              <a:t> Rental receipts include:</a:t>
            </a:r>
          </a:p>
          <a:p>
            <a:pPr marL="688975" lvl="1" indent="-225425"/>
            <a:r>
              <a:rPr lang="en-US" sz="2400" dirty="0" smtClean="0">
                <a:ea typeface="Geneva"/>
              </a:rPr>
              <a:t>Time &amp; Mileage Charges (T&amp;M)</a:t>
            </a:r>
          </a:p>
          <a:p>
            <a:pPr marL="917575" lvl="2"/>
            <a:r>
              <a:rPr lang="en-US" sz="2000" dirty="0" smtClean="0">
                <a:ea typeface="Geneva"/>
              </a:rPr>
              <a:t>The Rates You Negotiate</a:t>
            </a:r>
          </a:p>
          <a:p>
            <a:pPr marL="688975" lvl="1" indent="-225425"/>
            <a:r>
              <a:rPr lang="en-US" sz="2400" dirty="0" smtClean="0">
                <a:ea typeface="Geneva"/>
              </a:rPr>
              <a:t>Taxes and Pass Through Fees</a:t>
            </a:r>
          </a:p>
          <a:p>
            <a:pPr marL="917575" lvl="2"/>
            <a:r>
              <a:rPr lang="en-US" sz="2000" dirty="0" smtClean="0">
                <a:ea typeface="Geneva"/>
              </a:rPr>
              <a:t>Money that is collected and given to other entities </a:t>
            </a:r>
          </a:p>
          <a:p>
            <a:pPr marL="688975" lvl="1" indent="-225425"/>
            <a:r>
              <a:rPr lang="en-US" sz="2400" dirty="0" smtClean="0">
                <a:ea typeface="Geneva"/>
              </a:rPr>
              <a:t>Charges for Optional Services &amp; Devices</a:t>
            </a:r>
          </a:p>
          <a:p>
            <a:pPr marL="688975" lvl="1" indent="-225425"/>
            <a:r>
              <a:rPr lang="en-US" sz="2400" dirty="0" smtClean="0">
                <a:ea typeface="Geneva"/>
              </a:rPr>
              <a:t>Business Practice Factors</a:t>
            </a:r>
          </a:p>
          <a:p>
            <a:pPr marL="688975" lvl="1" indent="-225425"/>
            <a:endParaRPr lang="en-US" sz="2400" dirty="0">
              <a:ea typeface="Geneva"/>
            </a:endParaRPr>
          </a:p>
          <a:p>
            <a:pPr marL="63500" indent="0">
              <a:buNone/>
            </a:pPr>
            <a:r>
              <a:rPr lang="en-US" sz="2800" b="1" dirty="0" smtClean="0">
                <a:ea typeface="Geneva"/>
              </a:rPr>
              <a:t>What % of your Total Cost is affected by your Daily Rate?</a:t>
            </a:r>
          </a:p>
          <a:p>
            <a:pPr marL="917575" lvl="2"/>
            <a:endParaRPr lang="en-US" sz="2000" dirty="0" smtClean="0">
              <a:solidFill>
                <a:schemeClr val="tx2">
                  <a:lumMod val="75000"/>
                </a:schemeClr>
              </a:solidFill>
              <a:ea typeface="Geneva"/>
            </a:endParaRPr>
          </a:p>
        </p:txBody>
      </p:sp>
      <p:pic>
        <p:nvPicPr>
          <p:cNvPr id="5" name="Picture 4" descr="Garmin Nuvi.bmp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21506" y="2022954"/>
            <a:ext cx="2109551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3498628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021" name="Group 21"/>
          <p:cNvGrpSpPr>
            <a:grpSpLocks/>
          </p:cNvGrpSpPr>
          <p:nvPr/>
        </p:nvGrpSpPr>
        <p:grpSpPr bwMode="auto">
          <a:xfrm>
            <a:off x="4191000" y="2847975"/>
            <a:ext cx="2971800" cy="1530350"/>
            <a:chOff x="2640" y="1794"/>
            <a:chExt cx="1872" cy="964"/>
          </a:xfrm>
        </p:grpSpPr>
        <p:sp>
          <p:nvSpPr>
            <p:cNvPr id="16" name="Round Diagonal Corner Rectangle 16"/>
            <p:cNvSpPr>
              <a:spLocks/>
            </p:cNvSpPr>
            <p:nvPr/>
          </p:nvSpPr>
          <p:spPr bwMode="auto">
            <a:xfrm>
              <a:off x="2640" y="1794"/>
              <a:ext cx="1872" cy="964"/>
            </a:xfrm>
            <a:custGeom>
              <a:avLst/>
              <a:gdLst>
                <a:gd name="T0" fmla="*/ 255063 w 2971800"/>
                <a:gd name="T1" fmla="*/ 0 h 1530350"/>
                <a:gd name="T2" fmla="*/ 2971800 w 2971800"/>
                <a:gd name="T3" fmla="*/ 0 h 1530350"/>
                <a:gd name="T4" fmla="*/ 2971800 w 2971800"/>
                <a:gd name="T5" fmla="*/ 0 h 1530350"/>
                <a:gd name="T6" fmla="*/ 2971800 w 2971800"/>
                <a:gd name="T7" fmla="*/ 1275287 h 1530350"/>
                <a:gd name="T8" fmla="*/ 2716736 w 2971800"/>
                <a:gd name="T9" fmla="*/ 1530350 h 1530350"/>
                <a:gd name="T10" fmla="*/ 0 w 2971800"/>
                <a:gd name="T11" fmla="*/ 1530350 h 1530350"/>
                <a:gd name="T12" fmla="*/ 0 w 2971800"/>
                <a:gd name="T13" fmla="*/ 1530350 h 1530350"/>
                <a:gd name="T14" fmla="*/ 0 w 2971800"/>
                <a:gd name="T15" fmla="*/ 255063 h 1530350"/>
                <a:gd name="T16" fmla="*/ 255063 w 2971800"/>
                <a:gd name="T17" fmla="*/ 0 h 15303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71800"/>
                <a:gd name="T28" fmla="*/ 0 h 1530350"/>
                <a:gd name="T29" fmla="*/ 2971800 w 2971800"/>
                <a:gd name="T30" fmla="*/ 1530350 h 15303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71800" h="1530350">
                  <a:moveTo>
                    <a:pt x="255063" y="0"/>
                  </a:moveTo>
                  <a:lnTo>
                    <a:pt x="2971800" y="0"/>
                  </a:lnTo>
                  <a:lnTo>
                    <a:pt x="2971800" y="1275287"/>
                  </a:lnTo>
                  <a:cubicBezTo>
                    <a:pt x="2971800" y="1416154"/>
                    <a:pt x="2857604" y="1530350"/>
                    <a:pt x="2716737" y="1530350"/>
                  </a:cubicBezTo>
                  <a:lnTo>
                    <a:pt x="0" y="1530350"/>
                  </a:lnTo>
                  <a:lnTo>
                    <a:pt x="0" y="255063"/>
                  </a:lnTo>
                  <a:cubicBezTo>
                    <a:pt x="0" y="114196"/>
                    <a:pt x="114196" y="0"/>
                    <a:pt x="255063" y="0"/>
                  </a:cubicBezTo>
                  <a:close/>
                </a:path>
              </a:pathLst>
            </a:custGeom>
            <a:solidFill>
              <a:srgbClr val="006739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52" name="TextBox 7"/>
            <p:cNvSpPr txBox="1">
              <a:spLocks noChangeArrowheads="1"/>
            </p:cNvSpPr>
            <p:nvPr/>
          </p:nvSpPr>
          <p:spPr bwMode="auto">
            <a:xfrm>
              <a:off x="3179" y="1826"/>
              <a:ext cx="1333" cy="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228600" indent="-1143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>
                  <a:solidFill>
                    <a:srgbClr val="FFFFFF"/>
                  </a:solidFill>
                </a:rPr>
                <a:t>Business Practices:</a:t>
              </a:r>
              <a:endParaRPr lang="en-US" sz="1100">
                <a:solidFill>
                  <a:srgbClr val="FFFFFF"/>
                </a:solidFill>
              </a:endParaRPr>
            </a:p>
            <a:p>
              <a:pPr lvl="1" eaLnBrk="1" hangingPunct="1">
                <a:buFont typeface="Arial" pitchFamily="34" charset="0"/>
                <a:buChar char="•"/>
              </a:pPr>
              <a:r>
                <a:rPr lang="en-US" sz="1100">
                  <a:solidFill>
                    <a:srgbClr val="FFFFFF"/>
                  </a:solidFill>
                </a:rPr>
                <a:t>Capacity Control</a:t>
              </a:r>
            </a:p>
            <a:p>
              <a:pPr lvl="1" eaLnBrk="1" hangingPunct="1">
                <a:buFont typeface="Arial" pitchFamily="34" charset="0"/>
                <a:buChar char="•"/>
              </a:pPr>
              <a:r>
                <a:rPr lang="en-US" sz="1100">
                  <a:solidFill>
                    <a:srgbClr val="FFFFFF"/>
                  </a:solidFill>
                </a:rPr>
                <a:t>Participating locations</a:t>
              </a:r>
            </a:p>
            <a:p>
              <a:pPr lvl="1" eaLnBrk="1" hangingPunct="1">
                <a:buFont typeface="Arial" pitchFamily="34" charset="0"/>
                <a:buChar char="•"/>
              </a:pPr>
              <a:r>
                <a:rPr lang="en-US" sz="1100">
                  <a:solidFill>
                    <a:srgbClr val="FFFFFF"/>
                  </a:solidFill>
                </a:rPr>
                <a:t>Energy Recovery Fees</a:t>
              </a:r>
            </a:p>
            <a:p>
              <a:pPr lvl="1" eaLnBrk="1" hangingPunct="1">
                <a:buFont typeface="Arial" pitchFamily="34" charset="0"/>
                <a:buChar char="•"/>
              </a:pPr>
              <a:r>
                <a:rPr lang="en-US" sz="1100">
                  <a:solidFill>
                    <a:srgbClr val="FFFFFF"/>
                  </a:solidFill>
                </a:rPr>
                <a:t>Blackout Dates</a:t>
              </a:r>
            </a:p>
            <a:p>
              <a:pPr lvl="1" eaLnBrk="1" hangingPunct="1">
                <a:buFont typeface="Arial" pitchFamily="34" charset="0"/>
                <a:buChar char="•"/>
              </a:pPr>
              <a:r>
                <a:rPr lang="en-US" sz="1100">
                  <a:solidFill>
                    <a:srgbClr val="FFFFFF"/>
                  </a:solidFill>
                </a:rPr>
                <a:t>One-way availability</a:t>
              </a:r>
            </a:p>
            <a:p>
              <a:pPr lvl="1" eaLnBrk="1" hangingPunct="1">
                <a:buFont typeface="Arial" pitchFamily="34" charset="0"/>
                <a:buChar char="•"/>
              </a:pPr>
              <a:r>
                <a:rPr lang="en-US" sz="1100">
                  <a:solidFill>
                    <a:srgbClr val="FFFFFF"/>
                  </a:solidFill>
                </a:rPr>
                <a:t>Best Rate</a:t>
              </a:r>
            </a:p>
          </p:txBody>
        </p:sp>
      </p:grpSp>
      <p:grpSp>
        <p:nvGrpSpPr>
          <p:cNvPr id="128020" name="Group 20"/>
          <p:cNvGrpSpPr>
            <a:grpSpLocks/>
          </p:cNvGrpSpPr>
          <p:nvPr/>
        </p:nvGrpSpPr>
        <p:grpSpPr bwMode="auto">
          <a:xfrm>
            <a:off x="3968750" y="4702175"/>
            <a:ext cx="2647950" cy="974725"/>
            <a:chOff x="2500" y="2926"/>
            <a:chExt cx="1668" cy="614"/>
          </a:xfrm>
        </p:grpSpPr>
        <p:sp>
          <p:nvSpPr>
            <p:cNvPr id="19" name="Round Diagonal Corner Rectangle 18"/>
            <p:cNvSpPr>
              <a:spLocks/>
            </p:cNvSpPr>
            <p:nvPr/>
          </p:nvSpPr>
          <p:spPr bwMode="auto">
            <a:xfrm>
              <a:off x="2500" y="2926"/>
              <a:ext cx="1668" cy="614"/>
            </a:xfrm>
            <a:custGeom>
              <a:avLst/>
              <a:gdLst>
                <a:gd name="T0" fmla="*/ 151874 w 3062287"/>
                <a:gd name="T1" fmla="*/ 0 h 911225"/>
                <a:gd name="T2" fmla="*/ 3062289 w 3062287"/>
                <a:gd name="T3" fmla="*/ 0 h 911225"/>
                <a:gd name="T4" fmla="*/ 3062289 w 3062287"/>
                <a:gd name="T5" fmla="*/ 0 h 911225"/>
                <a:gd name="T6" fmla="*/ 3062289 w 3062287"/>
                <a:gd name="T7" fmla="*/ 759351 h 911225"/>
                <a:gd name="T8" fmla="*/ 2910415 w 3062287"/>
                <a:gd name="T9" fmla="*/ 911225 h 911225"/>
                <a:gd name="T10" fmla="*/ 0 w 3062287"/>
                <a:gd name="T11" fmla="*/ 911225 h 911225"/>
                <a:gd name="T12" fmla="*/ 0 w 3062287"/>
                <a:gd name="T13" fmla="*/ 911225 h 911225"/>
                <a:gd name="T14" fmla="*/ 0 w 3062287"/>
                <a:gd name="T15" fmla="*/ 151874 h 911225"/>
                <a:gd name="T16" fmla="*/ 151874 w 3062287"/>
                <a:gd name="T17" fmla="*/ 0 h 9112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62287"/>
                <a:gd name="T28" fmla="*/ 0 h 911225"/>
                <a:gd name="T29" fmla="*/ 3062287 w 3062287"/>
                <a:gd name="T30" fmla="*/ 911225 h 9112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62287" h="911225">
                  <a:moveTo>
                    <a:pt x="151874" y="0"/>
                  </a:moveTo>
                  <a:lnTo>
                    <a:pt x="3062287" y="0"/>
                  </a:lnTo>
                  <a:lnTo>
                    <a:pt x="3062287" y="759351"/>
                  </a:lnTo>
                  <a:cubicBezTo>
                    <a:pt x="3062287" y="843229"/>
                    <a:pt x="2994291" y="911225"/>
                    <a:pt x="2910413" y="911225"/>
                  </a:cubicBezTo>
                  <a:lnTo>
                    <a:pt x="0" y="911225"/>
                  </a:lnTo>
                  <a:lnTo>
                    <a:pt x="0" y="151874"/>
                  </a:lnTo>
                  <a:cubicBezTo>
                    <a:pt x="0" y="67996"/>
                    <a:pt x="67996" y="0"/>
                    <a:pt x="151874" y="0"/>
                  </a:cubicBezTo>
                  <a:close/>
                </a:path>
              </a:pathLst>
            </a:custGeom>
            <a:solidFill>
              <a:srgbClr val="006739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50" name="TextBox 6"/>
            <p:cNvSpPr txBox="1">
              <a:spLocks noChangeArrowheads="1"/>
            </p:cNvSpPr>
            <p:nvPr/>
          </p:nvSpPr>
          <p:spPr bwMode="auto">
            <a:xfrm>
              <a:off x="3149" y="2932"/>
              <a:ext cx="979" cy="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228600" indent="-1143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>
                  <a:solidFill>
                    <a:srgbClr val="FFFFFF"/>
                  </a:solidFill>
                  <a:cs typeface="Arial" pitchFamily="34" charset="0"/>
                </a:rPr>
                <a:t>Optional Services:</a:t>
              </a:r>
              <a:endParaRPr lang="en-US" sz="1100">
                <a:solidFill>
                  <a:srgbClr val="FFFFFF"/>
                </a:solidFill>
                <a:cs typeface="Arial" pitchFamily="34" charset="0"/>
              </a:endParaRPr>
            </a:p>
            <a:p>
              <a:pPr lvl="1" eaLnBrk="1" hangingPunct="1">
                <a:buFont typeface="Arial" pitchFamily="34" charset="0"/>
                <a:buChar char="•"/>
              </a:pPr>
              <a:r>
                <a:rPr lang="en-US" sz="1100">
                  <a:solidFill>
                    <a:srgbClr val="FFFFFF"/>
                  </a:solidFill>
                  <a:cs typeface="Arial" pitchFamily="34" charset="0"/>
                </a:rPr>
                <a:t>GPS</a:t>
              </a:r>
            </a:p>
            <a:p>
              <a:pPr lvl="1" eaLnBrk="1" hangingPunct="1">
                <a:buFont typeface="Arial" pitchFamily="34" charset="0"/>
                <a:buChar char="•"/>
              </a:pPr>
              <a:r>
                <a:rPr lang="en-US" sz="1100">
                  <a:solidFill>
                    <a:srgbClr val="FFFFFF"/>
                  </a:solidFill>
                  <a:cs typeface="Arial" pitchFamily="34" charset="0"/>
                </a:rPr>
                <a:t>Refuel</a:t>
              </a:r>
            </a:p>
            <a:p>
              <a:pPr lvl="1" eaLnBrk="1" hangingPunct="1">
                <a:buFont typeface="Arial" pitchFamily="34" charset="0"/>
                <a:buChar char="•"/>
              </a:pPr>
              <a:r>
                <a:rPr lang="en-US" sz="1100">
                  <a:solidFill>
                    <a:srgbClr val="FFFFFF"/>
                  </a:solidFill>
                  <a:cs typeface="Arial" pitchFamily="34" charset="0"/>
                </a:rPr>
                <a:t>Toll Tag</a:t>
              </a:r>
            </a:p>
            <a:p>
              <a:pPr lvl="1" eaLnBrk="1" hangingPunct="1">
                <a:buFont typeface="Arial" pitchFamily="34" charset="0"/>
                <a:buChar char="•"/>
              </a:pPr>
              <a:r>
                <a:rPr lang="en-US" sz="1100">
                  <a:solidFill>
                    <a:srgbClr val="FFFFFF"/>
                  </a:solidFill>
                  <a:cs typeface="Arial" pitchFamily="34" charset="0"/>
                </a:rPr>
                <a:t>Satellite Radio</a:t>
              </a:r>
            </a:p>
          </p:txBody>
        </p:sp>
      </p:grpSp>
      <p:grpSp>
        <p:nvGrpSpPr>
          <p:cNvPr id="128019" name="Group 19"/>
          <p:cNvGrpSpPr>
            <a:grpSpLocks/>
          </p:cNvGrpSpPr>
          <p:nvPr/>
        </p:nvGrpSpPr>
        <p:grpSpPr bwMode="auto">
          <a:xfrm>
            <a:off x="3028950" y="1619250"/>
            <a:ext cx="3330575" cy="846138"/>
            <a:chOff x="1908" y="1020"/>
            <a:chExt cx="2098" cy="533"/>
          </a:xfrm>
        </p:grpSpPr>
        <p:sp>
          <p:nvSpPr>
            <p:cNvPr id="18" name="Round Diagonal Corner Rectangle 5"/>
            <p:cNvSpPr>
              <a:spLocks/>
            </p:cNvSpPr>
            <p:nvPr/>
          </p:nvSpPr>
          <p:spPr bwMode="auto">
            <a:xfrm>
              <a:off x="1908" y="1020"/>
              <a:ext cx="2098" cy="533"/>
            </a:xfrm>
            <a:custGeom>
              <a:avLst/>
              <a:gdLst>
                <a:gd name="T0" fmla="*/ 162457 w 3097213"/>
                <a:gd name="T1" fmla="*/ 0 h 974725"/>
                <a:gd name="T2" fmla="*/ 3097213 w 3097213"/>
                <a:gd name="T3" fmla="*/ 0 h 974725"/>
                <a:gd name="T4" fmla="*/ 3097213 w 3097213"/>
                <a:gd name="T5" fmla="*/ 0 h 974725"/>
                <a:gd name="T6" fmla="*/ 3097213 w 3097213"/>
                <a:gd name="T7" fmla="*/ 812268 h 974725"/>
                <a:gd name="T8" fmla="*/ 2934757 w 3097213"/>
                <a:gd name="T9" fmla="*/ 974725 h 974725"/>
                <a:gd name="T10" fmla="*/ 0 w 3097213"/>
                <a:gd name="T11" fmla="*/ 974725 h 974725"/>
                <a:gd name="T12" fmla="*/ 0 w 3097213"/>
                <a:gd name="T13" fmla="*/ 974725 h 974725"/>
                <a:gd name="T14" fmla="*/ 0 w 3097213"/>
                <a:gd name="T15" fmla="*/ 162457 h 974725"/>
                <a:gd name="T16" fmla="*/ 162457 w 3097213"/>
                <a:gd name="T17" fmla="*/ 0 h 9747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097213"/>
                <a:gd name="T28" fmla="*/ 0 h 974725"/>
                <a:gd name="T29" fmla="*/ 3097213 w 3097213"/>
                <a:gd name="T30" fmla="*/ 974725 h 97472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097213" h="974725">
                  <a:moveTo>
                    <a:pt x="162457" y="0"/>
                  </a:moveTo>
                  <a:lnTo>
                    <a:pt x="3097213" y="0"/>
                  </a:lnTo>
                  <a:lnTo>
                    <a:pt x="3097213" y="812268"/>
                  </a:lnTo>
                  <a:cubicBezTo>
                    <a:pt x="3097213" y="901991"/>
                    <a:pt x="3024479" y="974725"/>
                    <a:pt x="2934756" y="974725"/>
                  </a:cubicBezTo>
                  <a:lnTo>
                    <a:pt x="0" y="974725"/>
                  </a:lnTo>
                  <a:lnTo>
                    <a:pt x="0" y="162457"/>
                  </a:lnTo>
                  <a:cubicBezTo>
                    <a:pt x="0" y="72734"/>
                    <a:pt x="72734" y="0"/>
                    <a:pt x="162457" y="0"/>
                  </a:cubicBezTo>
                  <a:close/>
                </a:path>
              </a:pathLst>
            </a:custGeom>
            <a:solidFill>
              <a:srgbClr val="006739"/>
            </a:solidFill>
            <a:ln>
              <a:noFill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  <a:extLst>
              <a:ext uri="{91240B29-F687-4F45-9708-019B960494DF}">
                <a14:hiddenLine xmlns:a14="http://schemas.microsoft.com/office/drawing/2010/main" xmlns="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048" name="TextBox 8"/>
            <p:cNvSpPr txBox="1">
              <a:spLocks noChangeArrowheads="1"/>
            </p:cNvSpPr>
            <p:nvPr/>
          </p:nvSpPr>
          <p:spPr bwMode="auto">
            <a:xfrm>
              <a:off x="2816" y="1051"/>
              <a:ext cx="1190" cy="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228600" indent="-1143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>
                  <a:solidFill>
                    <a:srgbClr val="FFFFFF"/>
                  </a:solidFill>
                </a:rPr>
                <a:t>Taxes &amp; Fees:</a:t>
              </a:r>
            </a:p>
            <a:p>
              <a:pPr lvl="1" eaLnBrk="1" hangingPunct="1">
                <a:buFont typeface="Arial" pitchFamily="34" charset="0"/>
                <a:buChar char="•"/>
              </a:pPr>
              <a:r>
                <a:rPr lang="en-US" sz="1100">
                  <a:solidFill>
                    <a:srgbClr val="FFFFFF"/>
                  </a:solidFill>
                </a:rPr>
                <a:t>Lower cost, </a:t>
              </a:r>
              <a:br>
                <a:rPr lang="en-US" sz="1100">
                  <a:solidFill>
                    <a:srgbClr val="FFFFFF"/>
                  </a:solidFill>
                </a:rPr>
              </a:br>
              <a:r>
                <a:rPr lang="en-US" sz="1100">
                  <a:solidFill>
                    <a:srgbClr val="FFFFFF"/>
                  </a:solidFill>
                </a:rPr>
                <a:t>lower taxes</a:t>
              </a:r>
            </a:p>
          </p:txBody>
        </p:sp>
      </p:grpSp>
      <p:pic>
        <p:nvPicPr>
          <p:cNvPr id="44038" name="Picture 17" descr="TotalCost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" y="1592263"/>
            <a:ext cx="4589463" cy="458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latin typeface="Arial" pitchFamily="34" charset="0"/>
                <a:ea typeface="ＭＳ Ｐゴシック" pitchFamily="34" charset="-128"/>
              </a:rPr>
              <a:t>Proposal Background: Total Cost Solution</a:t>
            </a:r>
          </a:p>
        </p:txBody>
      </p:sp>
      <p:sp>
        <p:nvSpPr>
          <p:cNvPr id="24" name="TextBox 8"/>
          <p:cNvSpPr txBox="1">
            <a:spLocks noChangeArrowheads="1"/>
          </p:cNvSpPr>
          <p:nvPr/>
        </p:nvSpPr>
        <p:spPr bwMode="auto">
          <a:xfrm>
            <a:off x="7315200" y="2000250"/>
            <a:ext cx="1676400" cy="25304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of what determines your total cost will be overlooked if daily rental price is the only focus.</a:t>
            </a:r>
          </a:p>
        </p:txBody>
      </p:sp>
      <p:sp>
        <p:nvSpPr>
          <p:cNvPr id="25" name="TextBox 2"/>
          <p:cNvSpPr txBox="1">
            <a:spLocks noChangeArrowheads="1"/>
          </p:cNvSpPr>
          <p:nvPr/>
        </p:nvSpPr>
        <p:spPr bwMode="auto">
          <a:xfrm>
            <a:off x="1058863" y="3349625"/>
            <a:ext cx="1892300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228600" indent="-1143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 b="1">
                <a:solidFill>
                  <a:schemeClr val="bg1"/>
                </a:solidFill>
                <a:cs typeface="Arial" pitchFamily="34" charset="0"/>
              </a:rPr>
              <a:t>Time &amp; Mileage:</a:t>
            </a:r>
            <a:endParaRPr lang="en-US" sz="1100">
              <a:solidFill>
                <a:schemeClr val="bg1"/>
              </a:solidFill>
              <a:cs typeface="Arial" pitchFamily="34" charset="0"/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100">
                <a:solidFill>
                  <a:schemeClr val="bg1"/>
                </a:solidFill>
                <a:cs typeface="Arial" pitchFamily="34" charset="0"/>
              </a:rPr>
              <a:t>Base Rates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100">
                <a:solidFill>
                  <a:schemeClr val="bg1"/>
                </a:solidFill>
                <a:cs typeface="Arial" pitchFamily="34" charset="0"/>
              </a:rPr>
              <a:t>Special City Rates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100">
                <a:solidFill>
                  <a:schemeClr val="bg1"/>
                </a:solidFill>
                <a:cs typeface="Arial" pitchFamily="34" charset="0"/>
              </a:rPr>
              <a:t>City Differentials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100">
                <a:solidFill>
                  <a:schemeClr val="bg1"/>
                </a:solidFill>
                <a:cs typeface="Arial" pitchFamily="34" charset="0"/>
              </a:rPr>
              <a:t>Mileage Fees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100">
                <a:solidFill>
                  <a:schemeClr val="bg1"/>
                </a:solidFill>
                <a:cs typeface="Arial" pitchFamily="34" charset="0"/>
              </a:rPr>
              <a:t>One-way Fees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100">
                <a:solidFill>
                  <a:schemeClr val="bg1"/>
                </a:solidFill>
                <a:cs typeface="Arial" pitchFamily="34" charset="0"/>
              </a:rPr>
              <a:t>Weekly Factor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100">
                <a:solidFill>
                  <a:schemeClr val="bg1"/>
                </a:solidFill>
                <a:cs typeface="Arial" pitchFamily="34" charset="0"/>
              </a:rPr>
              <a:t>Monthly Factor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100">
                <a:solidFill>
                  <a:schemeClr val="bg1"/>
                </a:solidFill>
                <a:cs typeface="Arial" pitchFamily="34" charset="0"/>
              </a:rPr>
              <a:t>One-day Surcharge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100">
                <a:solidFill>
                  <a:schemeClr val="bg1"/>
                </a:solidFill>
                <a:cs typeface="Arial" pitchFamily="34" charset="0"/>
              </a:rPr>
              <a:t>Loss Damage Waiver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100">
                <a:solidFill>
                  <a:schemeClr val="bg1"/>
                </a:solidFill>
                <a:cs typeface="Arial" pitchFamily="34" charset="0"/>
              </a:rPr>
              <a:t>Liability</a:t>
            </a:r>
          </a:p>
          <a:p>
            <a:pPr eaLnBrk="1" hangingPunct="1"/>
            <a:endParaRPr lang="en-US" sz="110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8012" name="TextBox 3"/>
          <p:cNvSpPr txBox="1">
            <a:spLocks noChangeArrowheads="1"/>
          </p:cNvSpPr>
          <p:nvPr/>
        </p:nvSpPr>
        <p:spPr bwMode="auto">
          <a:xfrm>
            <a:off x="2916238" y="2243138"/>
            <a:ext cx="12430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128013" name="TextBox 11"/>
          <p:cNvSpPr txBox="1">
            <a:spLocks noChangeArrowheads="1"/>
          </p:cNvSpPr>
          <p:nvPr/>
        </p:nvSpPr>
        <p:spPr bwMode="auto">
          <a:xfrm>
            <a:off x="1041400" y="2773363"/>
            <a:ext cx="1576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>
                <a:solidFill>
                  <a:schemeClr val="bg1"/>
                </a:solidFill>
              </a:rPr>
              <a:t>60%</a:t>
            </a:r>
          </a:p>
        </p:txBody>
      </p:sp>
      <p:sp>
        <p:nvSpPr>
          <p:cNvPr id="128014" name="TextBox 13"/>
          <p:cNvSpPr txBox="1">
            <a:spLocks noChangeArrowheads="1"/>
          </p:cNvSpPr>
          <p:nvPr/>
        </p:nvSpPr>
        <p:spPr bwMode="auto">
          <a:xfrm>
            <a:off x="3470275" y="4413250"/>
            <a:ext cx="124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>
                <a:solidFill>
                  <a:schemeClr val="bg1"/>
                </a:solidFill>
              </a:rPr>
              <a:t>10%</a:t>
            </a:r>
          </a:p>
        </p:txBody>
      </p:sp>
      <p:sp>
        <p:nvSpPr>
          <p:cNvPr id="128015" name="TextBox 14"/>
          <p:cNvSpPr txBox="1">
            <a:spLocks noChangeArrowheads="1"/>
          </p:cNvSpPr>
          <p:nvPr/>
        </p:nvSpPr>
        <p:spPr bwMode="auto">
          <a:xfrm>
            <a:off x="3549650" y="3370263"/>
            <a:ext cx="12461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3600" b="1">
                <a:solidFill>
                  <a:schemeClr val="bg1"/>
                </a:solidFill>
              </a:rPr>
              <a:t>15%</a:t>
            </a:r>
          </a:p>
        </p:txBody>
      </p:sp>
      <p:sp>
        <p:nvSpPr>
          <p:cNvPr id="128016" name="TextBox 21"/>
          <p:cNvSpPr txBox="1">
            <a:spLocks noChangeArrowheads="1"/>
          </p:cNvSpPr>
          <p:nvPr/>
        </p:nvSpPr>
        <p:spPr bwMode="auto">
          <a:xfrm>
            <a:off x="7339013" y="1466850"/>
            <a:ext cx="15763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000" b="1">
                <a:solidFill>
                  <a:srgbClr val="006739"/>
                </a:solidFill>
              </a:rPr>
              <a:t>40%</a:t>
            </a:r>
          </a:p>
        </p:txBody>
      </p:sp>
      <p:sp>
        <p:nvSpPr>
          <p:cNvPr id="22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461401" y="6535804"/>
            <a:ext cx="2133600" cy="2712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8EC1203-ABB3-3140-91AC-B516F84E712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83519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8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8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28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8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28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8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128012" grpId="0"/>
      <p:bldP spid="128013" grpId="0"/>
      <p:bldP spid="128014" grpId="0"/>
      <p:bldP spid="128015" grpId="0"/>
      <p:bldP spid="1280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a typeface="Geneva"/>
                <a:cs typeface="Geneva"/>
              </a:rPr>
              <a:t>Above/Below the 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46113" y="2037152"/>
            <a:ext cx="8024812" cy="403320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ea typeface="Geneva"/>
                <a:cs typeface="Geneva"/>
              </a:rPr>
              <a:t>	Above the Line</a:t>
            </a:r>
          </a:p>
          <a:p>
            <a:pPr marL="1200150" lvl="2"/>
            <a:r>
              <a:rPr lang="en-US" dirty="0" smtClean="0">
                <a:ea typeface="Geneva"/>
              </a:rPr>
              <a:t>T&amp;M – Availability of the Rates You Negotiate </a:t>
            </a:r>
          </a:p>
          <a:p>
            <a:pPr>
              <a:buNone/>
            </a:pPr>
            <a:endParaRPr lang="en-US" dirty="0" smtClean="0">
              <a:ea typeface="Geneva"/>
              <a:cs typeface="Geneva"/>
            </a:endParaRPr>
          </a:p>
          <a:p>
            <a:pPr>
              <a:buNone/>
            </a:pPr>
            <a:endParaRPr lang="en-US" dirty="0" smtClean="0">
              <a:ea typeface="Geneva"/>
              <a:cs typeface="Geneva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en-US" dirty="0" smtClean="0">
                <a:ea typeface="Geneva"/>
                <a:cs typeface="Geneva"/>
              </a:rPr>
              <a:t>	Below the Line</a:t>
            </a:r>
          </a:p>
          <a:p>
            <a:pPr lvl="2"/>
            <a:r>
              <a:rPr lang="en-US" dirty="0" smtClean="0">
                <a:ea typeface="Geneva"/>
              </a:rPr>
              <a:t>Other Charges – What is Negotiable?</a:t>
            </a:r>
          </a:p>
          <a:p>
            <a:pPr lvl="1">
              <a:buFont typeface="Wingdings" pitchFamily="2" charset="2"/>
              <a:buNone/>
            </a:pPr>
            <a:endParaRPr lang="en-US" sz="2000" dirty="0" smtClean="0">
              <a:solidFill>
                <a:schemeClr val="tx2"/>
              </a:solidFill>
              <a:ea typeface="Geneva"/>
            </a:endParaRP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762000" y="3603843"/>
            <a:ext cx="7162800" cy="76200"/>
          </a:xfrm>
          <a:prstGeom prst="roundRect">
            <a:avLst/>
          </a:prstGeom>
          <a:solidFill>
            <a:schemeClr val="tx2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91440" rIns="91440" bIns="9144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75484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796</Words>
  <Application>Microsoft Office PowerPoint</Application>
  <PresentationFormat>On-screen Show (4:3)</PresentationFormat>
  <Paragraphs>190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How to Run a Successful Car Rental RFP</vt:lpstr>
      <vt:lpstr>Car Rental RFPs</vt:lpstr>
      <vt:lpstr>Car Rental Industry Update</vt:lpstr>
      <vt:lpstr>RFP Car Rental Trends</vt:lpstr>
      <vt:lpstr>RFP Tools &amp; Formats</vt:lpstr>
      <vt:lpstr>RFP Preparation</vt:lpstr>
      <vt:lpstr>Car Rental Total Cost of Ownership</vt:lpstr>
      <vt:lpstr>Proposal Background: Total Cost Solution</vt:lpstr>
      <vt:lpstr>Above/Below the Line</vt:lpstr>
      <vt:lpstr>Setting a Savings Benchmark</vt:lpstr>
      <vt:lpstr>Business Practices Impact TCO</vt:lpstr>
      <vt:lpstr>Business Practices Impact TCO</vt:lpstr>
      <vt:lpstr>A “Typical” Corporate Account</vt:lpstr>
      <vt:lpstr>Making the Comparison</vt:lpstr>
      <vt:lpstr>Getting the Best Price</vt:lpstr>
      <vt:lpstr>Evaluating Customer Service</vt:lpstr>
      <vt:lpstr>Change and Implementation</vt:lpstr>
      <vt:lpstr>Total Transportation Solution</vt:lpstr>
      <vt:lpstr>Roundtable Topics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Massey</dc:creator>
  <cp:lastModifiedBy>McKay, Robert (URDM072)</cp:lastModifiedBy>
  <cp:revision>42</cp:revision>
  <cp:lastPrinted>2014-08-07T13:31:36Z</cp:lastPrinted>
  <dcterms:created xsi:type="dcterms:W3CDTF">2014-06-09T20:51:40Z</dcterms:created>
  <dcterms:modified xsi:type="dcterms:W3CDTF">2014-10-14T18:06:03Z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niqueId">
    <vt:lpwstr>184048</vt:lpwstr>
  </property>
  <property fmtid="{D5CDD505-2E9C-101B-9397-08002B2CF9AE}" pid="3" name="Offisync_ServerID">
    <vt:lpwstr>888a21ae-02ff-452f-a816-62d71e304da9</vt:lpwstr>
  </property>
  <property fmtid="{D5CDD505-2E9C-101B-9397-08002B2CF9AE}" pid="4" name="Offisync_UpdateToken">
    <vt:lpwstr>1</vt:lpwstr>
  </property>
  <property fmtid="{D5CDD505-2E9C-101B-9397-08002B2CF9AE}" pid="5" name="Jive_VersionGuid">
    <vt:lpwstr>4f31c711-9293-4666-935f-78264e00525b</vt:lpwstr>
  </property>
  <property fmtid="{D5CDD505-2E9C-101B-9397-08002B2CF9AE}" pid="6" name="Jive_LatestUserAccountName">
    <vt:lpwstr>E4440H</vt:lpwstr>
  </property>
  <property fmtid="{D5CDD505-2E9C-101B-9397-08002B2CF9AE}" pid="7" name="Offisync_ProviderInitializationData">
    <vt:lpwstr>https://hub.ehi.com</vt:lpwstr>
  </property>
</Properties>
</file>