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handoutMasterIdLst>
    <p:handoutMasterId r:id="rId19"/>
  </p:handoutMasterIdLst>
  <p:sldIdLst>
    <p:sldId id="276" r:id="rId5"/>
    <p:sldId id="287" r:id="rId6"/>
    <p:sldId id="274" r:id="rId7"/>
    <p:sldId id="286" r:id="rId8"/>
    <p:sldId id="292" r:id="rId9"/>
    <p:sldId id="288" r:id="rId10"/>
    <p:sldId id="285" r:id="rId11"/>
    <p:sldId id="275" r:id="rId12"/>
    <p:sldId id="263" r:id="rId13"/>
    <p:sldId id="289" r:id="rId14"/>
    <p:sldId id="290" r:id="rId15"/>
    <p:sldId id="262" r:id="rId16"/>
    <p:sldId id="29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S Paulus" initials="ASP" lastIdx="1" clrIdx="0">
    <p:extLst>
      <p:ext uri="{19B8F6BF-5375-455C-9EA6-DF929625EA0E}">
        <p15:presenceInfo xmlns:p15="http://schemas.microsoft.com/office/powerpoint/2012/main" userId="S::Angela.Paulus@pb.com::5a4611f4-c52e-4abf-84d7-037c72ddbf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98"/>
    <a:srgbClr val="2E2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D634D-F9ED-41DD-B5A2-22B58AF004E4}" v="1" dt="2020-11-17T19:40:22.637"/>
    <p1510:client id="{46C0BF70-D2D7-42B5-9BD8-ADFB98FE9CC2}" v="119" dt="2020-11-17T18:55:12.536"/>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0" autoAdjust="0"/>
    <p:restoredTop sz="99856" autoAdjust="0"/>
  </p:normalViewPr>
  <p:slideViewPr>
    <p:cSldViewPr snapToGrid="0">
      <p:cViewPr varScale="1">
        <p:scale>
          <a:sx n="95" d="100"/>
          <a:sy n="95" d="100"/>
        </p:scale>
        <p:origin x="108"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7T14:40:18.764"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068E09-A74E-804A-8899-61059BE61AC8}" type="datetime1">
              <a:rPr lang="en-US" smtClean="0"/>
              <a:pPr/>
              <a:t>11/17/2020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647924-5C77-F448-9D36-886BF0E7DBD9}" type="slidenum">
              <a:rPr lang="en-US" smtClean="0"/>
              <a:pPr/>
              <a:t>‹#›</a:t>
            </a:fld>
            <a:endParaRPr lang="en-US" dirty="0"/>
          </a:p>
        </p:txBody>
      </p:sp>
    </p:spTree>
    <p:extLst>
      <p:ext uri="{BB962C8B-B14F-4D97-AF65-F5344CB8AC3E}">
        <p14:creationId xmlns:p14="http://schemas.microsoft.com/office/powerpoint/2010/main" val="390586597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054F3-9BA1-9141-9F41-890AC08BA843}" type="datetime1">
              <a:rPr lang="en-US" smtClean="0"/>
              <a:pPr/>
              <a:t>11/17/2020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ABE9D-5F69-584C-B967-9EBACCED6493}" type="slidenum">
              <a:rPr lang="en-US" smtClean="0"/>
              <a:pPr/>
              <a:t>‹#›</a:t>
            </a:fld>
            <a:endParaRPr lang="en-US" dirty="0"/>
          </a:p>
        </p:txBody>
      </p:sp>
    </p:spTree>
    <p:extLst>
      <p:ext uri="{BB962C8B-B14F-4D97-AF65-F5344CB8AC3E}">
        <p14:creationId xmlns:p14="http://schemas.microsoft.com/office/powerpoint/2010/main" val="2046478977"/>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0348" y="2943402"/>
            <a:ext cx="9543041" cy="369332"/>
          </a:xfrm>
          <a:noFill/>
          <a:ln>
            <a:noFill/>
          </a:ln>
        </p:spPr>
        <p:txBody>
          <a:bodyPr anchor="t">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488590" y="6113087"/>
            <a:ext cx="967929" cy="365125"/>
          </a:xfrm>
        </p:spPr>
        <p:txBody>
          <a:bodyPr/>
          <a:lstStyle>
            <a:lvl1pPr>
              <a:defRPr>
                <a:solidFill>
                  <a:schemeClr val="tx1"/>
                </a:solidFill>
              </a:defRPr>
            </a:lvl1pPr>
          </a:lstStyle>
          <a:p>
            <a:fld id="{60E8AA0E-C9C6-C544-ADEB-236F9ACF9B10}" type="datetime1">
              <a:rPr lang="en-US" smtClean="0"/>
              <a:pPr/>
              <a:t>11/17/2020</a:t>
            </a:fld>
            <a:endParaRPr lang="en-US" dirty="0"/>
          </a:p>
        </p:txBody>
      </p:sp>
      <p:sp>
        <p:nvSpPr>
          <p:cNvPr id="2" name="Title 1"/>
          <p:cNvSpPr>
            <a:spLocks noGrp="1"/>
          </p:cNvSpPr>
          <p:nvPr>
            <p:ph type="title"/>
          </p:nvPr>
        </p:nvSpPr>
        <p:spPr>
          <a:xfrm>
            <a:off x="1329561" y="2009790"/>
            <a:ext cx="9532878" cy="677108"/>
          </a:xfrm>
          <a:noFill/>
        </p:spPr>
        <p:txBody>
          <a:bodyPr>
            <a:spAutoFit/>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316" y="1361122"/>
            <a:ext cx="10569731" cy="802025"/>
          </a:xfrm>
        </p:spPr>
        <p:txBody>
          <a:bodyPr/>
          <a:lstStyle/>
          <a:p>
            <a:r>
              <a:rPr lang="en-US" dirty="0"/>
              <a:t>Click to edit Master title style</a:t>
            </a:r>
          </a:p>
        </p:txBody>
      </p:sp>
      <p:sp>
        <p:nvSpPr>
          <p:cNvPr id="3" name="Content Placeholder 2"/>
          <p:cNvSpPr>
            <a:spLocks noGrp="1"/>
          </p:cNvSpPr>
          <p:nvPr>
            <p:ph idx="1"/>
          </p:nvPr>
        </p:nvSpPr>
        <p:spPr>
          <a:xfrm>
            <a:off x="801317" y="2163148"/>
            <a:ext cx="10569730" cy="3503136"/>
          </a:xfrm>
        </p:spPr>
        <p:txBody>
          <a:bodyPr anchor="t" anchorCtr="0">
            <a:noAutofit/>
          </a:bodyPr>
          <a:lstStyle>
            <a:lvl1pPr>
              <a:buClr>
                <a:schemeClr val="bg2">
                  <a:lumMod val="75000"/>
                  <a:lumOff val="25000"/>
                </a:schemeClr>
              </a:buClr>
              <a:defRPr>
                <a:solidFill>
                  <a:schemeClr val="bg2">
                    <a:lumMod val="75000"/>
                    <a:lumOff val="25000"/>
                  </a:schemeClr>
                </a:solidFill>
              </a:defRPr>
            </a:lvl1pPr>
            <a:lvl2pPr>
              <a:buClr>
                <a:schemeClr val="bg2">
                  <a:lumMod val="75000"/>
                  <a:lumOff val="25000"/>
                </a:schemeClr>
              </a:buClr>
              <a:defRPr>
                <a:solidFill>
                  <a:schemeClr val="bg2">
                    <a:lumMod val="75000"/>
                    <a:lumOff val="25000"/>
                  </a:schemeClr>
                </a:solidFill>
              </a:defRPr>
            </a:lvl2pPr>
            <a:lvl3pPr>
              <a:buClr>
                <a:schemeClr val="bg2">
                  <a:lumMod val="75000"/>
                  <a:lumOff val="25000"/>
                </a:schemeClr>
              </a:buClr>
              <a:defRPr>
                <a:solidFill>
                  <a:schemeClr val="bg2">
                    <a:lumMod val="75000"/>
                    <a:lumOff val="25000"/>
                  </a:schemeClr>
                </a:solidFill>
              </a:defRPr>
            </a:lvl3pPr>
            <a:lvl4pPr>
              <a:buClr>
                <a:schemeClr val="bg2">
                  <a:lumMod val="75000"/>
                  <a:lumOff val="25000"/>
                </a:schemeClr>
              </a:buClr>
              <a:defRPr>
                <a:solidFill>
                  <a:schemeClr val="bg2">
                    <a:lumMod val="75000"/>
                    <a:lumOff val="25000"/>
                  </a:schemeClr>
                </a:solidFill>
              </a:defRPr>
            </a:lvl4pPr>
            <a:lvl5pPr>
              <a:buClr>
                <a:schemeClr val="bg2">
                  <a:lumMod val="75000"/>
                  <a:lumOff val="25000"/>
                </a:schemeClr>
              </a:buClr>
              <a:defRPr>
                <a:solidFill>
                  <a:schemeClr val="bg2">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1F4A98"/>
                </a:solidFill>
              </a:defRPr>
            </a:lvl1pPr>
          </a:lstStyle>
          <a:p>
            <a:fld id="{3AC073F1-A0EF-4D4B-98F5-B45EA2694A27}" type="datetime1">
              <a:rPr lang="en-US" smtClean="0"/>
              <a:pPr/>
              <a:t>11/17/2020</a:t>
            </a:fld>
            <a:endParaRPr lang="en-US" dirty="0"/>
          </a:p>
        </p:txBody>
      </p:sp>
      <p:sp>
        <p:nvSpPr>
          <p:cNvPr id="5" name="Footer Placeholder 4"/>
          <p:cNvSpPr>
            <a:spLocks noGrp="1"/>
          </p:cNvSpPr>
          <p:nvPr>
            <p:ph type="ftr" sz="quarter" idx="11"/>
          </p:nvPr>
        </p:nvSpPr>
        <p:spPr/>
        <p:txBody>
          <a:bodyPr/>
          <a:lstStyle>
            <a:lvl1pPr>
              <a:defRPr>
                <a:solidFill>
                  <a:srgbClr val="1F4A98"/>
                </a:solidFill>
              </a:defRPr>
            </a:lvl1pPr>
          </a:lstStyle>
          <a:p>
            <a:r>
              <a:rPr lang="en-US" dirty="0"/>
              <a:t>© 2019 GBTA. All rights reserved.</a:t>
            </a:r>
          </a:p>
        </p:txBody>
      </p:sp>
      <p:sp>
        <p:nvSpPr>
          <p:cNvPr id="6" name="Slide Number Placeholder 5"/>
          <p:cNvSpPr>
            <a:spLocks noGrp="1"/>
          </p:cNvSpPr>
          <p:nvPr>
            <p:ph type="sldNum" sz="quarter" idx="12"/>
          </p:nvPr>
        </p:nvSpPr>
        <p:spPr>
          <a:xfrm>
            <a:off x="11371047" y="355076"/>
            <a:ext cx="429315" cy="490599"/>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316" y="1380398"/>
            <a:ext cx="10569731" cy="802025"/>
          </a:xfrm>
        </p:spPr>
        <p:txBody>
          <a:bodyPr/>
          <a:lstStyle/>
          <a:p>
            <a:r>
              <a:rPr lang="en-US" dirty="0"/>
              <a:t>Click to edit Master title style</a:t>
            </a:r>
          </a:p>
        </p:txBody>
      </p:sp>
      <p:sp>
        <p:nvSpPr>
          <p:cNvPr id="3" name="Content Placeholder 2"/>
          <p:cNvSpPr>
            <a:spLocks noGrp="1"/>
          </p:cNvSpPr>
          <p:nvPr>
            <p:ph idx="1"/>
          </p:nvPr>
        </p:nvSpPr>
        <p:spPr>
          <a:xfrm>
            <a:off x="801317" y="2182424"/>
            <a:ext cx="10569730" cy="3428440"/>
          </a:xfrm>
        </p:spPr>
        <p:txBody>
          <a:bodyPr anchor="t" anchorCtr="0">
            <a:noAutofit/>
          </a:bodyPr>
          <a:lstStyle>
            <a:lvl1pPr>
              <a:buClr>
                <a:schemeClr val="bg2">
                  <a:lumMod val="75000"/>
                  <a:lumOff val="25000"/>
                </a:schemeClr>
              </a:buClr>
              <a:defRPr>
                <a:solidFill>
                  <a:schemeClr val="bg2">
                    <a:lumMod val="75000"/>
                    <a:lumOff val="25000"/>
                  </a:schemeClr>
                </a:solidFill>
              </a:defRPr>
            </a:lvl1pPr>
            <a:lvl2pPr>
              <a:buClr>
                <a:schemeClr val="bg2">
                  <a:lumMod val="75000"/>
                  <a:lumOff val="25000"/>
                </a:schemeClr>
              </a:buClr>
              <a:defRPr>
                <a:solidFill>
                  <a:schemeClr val="bg2">
                    <a:lumMod val="75000"/>
                    <a:lumOff val="25000"/>
                  </a:schemeClr>
                </a:solidFill>
              </a:defRPr>
            </a:lvl2pPr>
            <a:lvl3pPr>
              <a:buClr>
                <a:schemeClr val="bg2">
                  <a:lumMod val="75000"/>
                  <a:lumOff val="25000"/>
                </a:schemeClr>
              </a:buClr>
              <a:defRPr>
                <a:solidFill>
                  <a:schemeClr val="bg2">
                    <a:lumMod val="75000"/>
                    <a:lumOff val="25000"/>
                  </a:schemeClr>
                </a:solidFill>
              </a:defRPr>
            </a:lvl3pPr>
            <a:lvl4pPr>
              <a:buClr>
                <a:schemeClr val="bg2">
                  <a:lumMod val="75000"/>
                  <a:lumOff val="25000"/>
                </a:schemeClr>
              </a:buClr>
              <a:defRPr>
                <a:solidFill>
                  <a:schemeClr val="bg2">
                    <a:lumMod val="75000"/>
                    <a:lumOff val="25000"/>
                  </a:schemeClr>
                </a:solidFill>
              </a:defRPr>
            </a:lvl4pPr>
            <a:lvl5pPr>
              <a:buClr>
                <a:schemeClr val="bg2">
                  <a:lumMod val="75000"/>
                  <a:lumOff val="25000"/>
                </a:schemeClr>
              </a:buClr>
              <a:defRPr>
                <a:solidFill>
                  <a:schemeClr val="bg2">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rgbClr val="1F4A98"/>
                </a:solidFill>
              </a:defRPr>
            </a:lvl1pPr>
          </a:lstStyle>
          <a:p>
            <a:fld id="{3AC073F1-A0EF-4D4B-98F5-B45EA2694A27}" type="datetime1">
              <a:rPr lang="en-US" smtClean="0"/>
              <a:pPr/>
              <a:t>11/17/2020</a:t>
            </a:fld>
            <a:endParaRPr lang="en-US" dirty="0"/>
          </a:p>
        </p:txBody>
      </p:sp>
      <p:sp>
        <p:nvSpPr>
          <p:cNvPr id="5" name="Footer Placeholder 4"/>
          <p:cNvSpPr>
            <a:spLocks noGrp="1"/>
          </p:cNvSpPr>
          <p:nvPr>
            <p:ph type="ftr" sz="quarter" idx="11"/>
          </p:nvPr>
        </p:nvSpPr>
        <p:spPr/>
        <p:txBody>
          <a:bodyPr/>
          <a:lstStyle>
            <a:lvl1pPr>
              <a:defRPr>
                <a:solidFill>
                  <a:srgbClr val="1F4A98"/>
                </a:solidFill>
              </a:defRPr>
            </a:lvl1pPr>
          </a:lstStyle>
          <a:p>
            <a:r>
              <a:rPr lang="en-US" dirty="0"/>
              <a:t>© 2019 GBTA. All rights reserved.</a:t>
            </a:r>
          </a:p>
        </p:txBody>
      </p:sp>
      <p:sp>
        <p:nvSpPr>
          <p:cNvPr id="6" name="Slide Number Placeholder 5"/>
          <p:cNvSpPr>
            <a:spLocks noGrp="1"/>
          </p:cNvSpPr>
          <p:nvPr>
            <p:ph type="sldNum" sz="quarter" idx="12"/>
          </p:nvPr>
        </p:nvSpPr>
        <p:spPr>
          <a:xfrm>
            <a:off x="11371047" y="385632"/>
            <a:ext cx="42931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78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9897" y="2262875"/>
            <a:ext cx="10172205" cy="961037"/>
          </a:xfrm>
        </p:spPr>
        <p:txBody>
          <a:bodyPr anchor="b"/>
          <a:lstStyle>
            <a:lvl1pPr algn="l">
              <a:defRPr sz="4800" b="1" cap="none"/>
            </a:lvl1pPr>
          </a:lstStyle>
          <a:p>
            <a:r>
              <a:rPr lang="en-US" dirty="0"/>
              <a:t>Click to edit Master title style</a:t>
            </a:r>
          </a:p>
        </p:txBody>
      </p:sp>
      <p:sp>
        <p:nvSpPr>
          <p:cNvPr id="3" name="Text Placeholder 2"/>
          <p:cNvSpPr>
            <a:spLocks noGrp="1"/>
          </p:cNvSpPr>
          <p:nvPr>
            <p:ph type="body" idx="1"/>
          </p:nvPr>
        </p:nvSpPr>
        <p:spPr>
          <a:xfrm>
            <a:off x="1009896" y="3429000"/>
            <a:ext cx="10172205" cy="433955"/>
          </a:xfrm>
        </p:spPr>
        <p:txBody>
          <a:bodyPr anchor="t">
            <a:noAutofit/>
          </a:bodyPr>
          <a:lstStyle>
            <a:lvl1pPr marL="0" indent="0" algn="l">
              <a:buNone/>
              <a:defRPr sz="1800">
                <a:solidFill>
                  <a:srgbClr val="1F4A9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11371047" y="371225"/>
            <a:ext cx="429315" cy="490599"/>
          </a:xfrm>
        </p:spPr>
        <p:txBody>
          <a:bodyPr/>
          <a:lstStyle/>
          <a:p>
            <a:fld id="{D57F1E4F-1CFF-5643-939E-217C01CDF565}" type="slidenum">
              <a:rPr lang="en-US" dirty="0"/>
              <a:pPr/>
              <a:t>‹#›</a:t>
            </a:fld>
            <a:endParaRPr lang="en-US" dirty="0"/>
          </a:p>
        </p:txBody>
      </p:sp>
      <p:sp>
        <p:nvSpPr>
          <p:cNvPr id="8" name="Date Placeholder 3">
            <a:extLst>
              <a:ext uri="{FF2B5EF4-FFF2-40B4-BE49-F238E27FC236}">
                <a16:creationId xmlns:a16="http://schemas.microsoft.com/office/drawing/2014/main" id="{CE25B637-A127-FF4B-A763-F8CE193E01AA}"/>
              </a:ext>
            </a:extLst>
          </p:cNvPr>
          <p:cNvSpPr>
            <a:spLocks noGrp="1"/>
          </p:cNvSpPr>
          <p:nvPr>
            <p:ph type="dt" sz="half" idx="10"/>
          </p:nvPr>
        </p:nvSpPr>
        <p:spPr>
          <a:xfrm>
            <a:off x="1612178" y="6181730"/>
            <a:ext cx="967929" cy="365125"/>
          </a:xfrm>
        </p:spPr>
        <p:txBody>
          <a:bodyPr/>
          <a:lstStyle>
            <a:lvl1pPr>
              <a:defRPr>
                <a:solidFill>
                  <a:srgbClr val="1F4A98"/>
                </a:solidFill>
              </a:defRPr>
            </a:lvl1pPr>
          </a:lstStyle>
          <a:p>
            <a:fld id="{3AC073F1-A0EF-4D4B-98F5-B45EA2694A27}" type="datetime1">
              <a:rPr lang="en-US" smtClean="0"/>
              <a:pPr/>
              <a:t>11/17/2020</a:t>
            </a:fld>
            <a:endParaRPr lang="en-US" dirty="0"/>
          </a:p>
        </p:txBody>
      </p:sp>
      <p:sp>
        <p:nvSpPr>
          <p:cNvPr id="9" name="Footer Placeholder 4">
            <a:extLst>
              <a:ext uri="{FF2B5EF4-FFF2-40B4-BE49-F238E27FC236}">
                <a16:creationId xmlns:a16="http://schemas.microsoft.com/office/drawing/2014/main" id="{16F116A4-DA42-E547-BE3F-9690E1AD16ED}"/>
              </a:ext>
            </a:extLst>
          </p:cNvPr>
          <p:cNvSpPr>
            <a:spLocks noGrp="1"/>
          </p:cNvSpPr>
          <p:nvPr>
            <p:ph type="ftr" sz="quarter" idx="11"/>
          </p:nvPr>
        </p:nvSpPr>
        <p:spPr>
          <a:xfrm>
            <a:off x="186001" y="6181730"/>
            <a:ext cx="6695848" cy="365125"/>
          </a:xfrm>
        </p:spPr>
        <p:txBody>
          <a:bodyPr/>
          <a:lstStyle>
            <a:lvl1pPr>
              <a:defRPr>
                <a:solidFill>
                  <a:srgbClr val="1F4A98"/>
                </a:solidFill>
              </a:defRPr>
            </a:lvl1pPr>
          </a:lstStyle>
          <a:p>
            <a:r>
              <a:rPr lang="en-US" dirty="0"/>
              <a:t>© 2019 GBTA.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B356A70-E8F0-FA48-A4B0-153640CA48FD}"/>
              </a:ext>
            </a:extLst>
          </p:cNvPr>
          <p:cNvSpPr>
            <a:spLocks noGrp="1"/>
          </p:cNvSpPr>
          <p:nvPr>
            <p:ph type="pic" sz="quarter" idx="13"/>
          </p:nvPr>
        </p:nvSpPr>
        <p:spPr>
          <a:xfrm>
            <a:off x="0" y="0"/>
            <a:ext cx="12192000" cy="6858000"/>
          </a:xfrm>
          <a:solidFill>
            <a:srgbClr val="1F4A98"/>
          </a:solidFill>
        </p:spPr>
        <p:txBody>
          <a:bodyPr/>
          <a:lstStyle>
            <a:lvl1pPr marL="0" indent="0">
              <a:buFontTx/>
              <a:buNone/>
              <a:defRPr>
                <a:solidFill>
                  <a:schemeClr val="tx1"/>
                </a:solidFill>
              </a:defRPr>
            </a:lvl1pPr>
          </a:lstStyle>
          <a:p>
            <a:endParaRPr lang="en-US" dirty="0"/>
          </a:p>
        </p:txBody>
      </p:sp>
      <p:sp>
        <p:nvSpPr>
          <p:cNvPr id="2" name="Title 1"/>
          <p:cNvSpPr>
            <a:spLocks noGrp="1"/>
          </p:cNvSpPr>
          <p:nvPr>
            <p:ph type="title"/>
          </p:nvPr>
        </p:nvSpPr>
        <p:spPr>
          <a:xfrm>
            <a:off x="801316" y="3251227"/>
            <a:ext cx="10569731" cy="802025"/>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hasCustomPrompt="1"/>
          </p:nvPr>
        </p:nvSpPr>
        <p:spPr>
          <a:xfrm>
            <a:off x="801317" y="4126668"/>
            <a:ext cx="10569730" cy="683639"/>
          </a:xfrm>
        </p:spPr>
        <p:txBody>
          <a:bodyPr anchor="t" anchorCtr="0">
            <a:noAutofit/>
          </a:bodyPr>
          <a:lstStyle>
            <a:lvl1pPr>
              <a:buClr>
                <a:schemeClr val="bg2">
                  <a:lumMod val="75000"/>
                  <a:lumOff val="25000"/>
                </a:schemeClr>
              </a:buClr>
              <a:defRPr>
                <a:solidFill>
                  <a:schemeClr val="tx1"/>
                </a:solidFill>
              </a:defRPr>
            </a:lvl1pPr>
            <a:lvl2pPr>
              <a:buClr>
                <a:schemeClr val="bg2">
                  <a:lumMod val="75000"/>
                  <a:lumOff val="25000"/>
                </a:schemeClr>
              </a:buClr>
              <a:defRPr>
                <a:solidFill>
                  <a:schemeClr val="tx1"/>
                </a:solidFill>
              </a:defRPr>
            </a:lvl2pPr>
            <a:lvl3pPr>
              <a:buClr>
                <a:schemeClr val="bg2">
                  <a:lumMod val="75000"/>
                  <a:lumOff val="25000"/>
                </a:schemeClr>
              </a:buClr>
              <a:defRPr>
                <a:solidFill>
                  <a:schemeClr val="tx1"/>
                </a:solidFill>
              </a:defRPr>
            </a:lvl3pPr>
            <a:lvl4pPr>
              <a:buClr>
                <a:schemeClr val="bg2">
                  <a:lumMod val="75000"/>
                  <a:lumOff val="25000"/>
                </a:schemeClr>
              </a:buClr>
              <a:defRPr>
                <a:solidFill>
                  <a:schemeClr val="tx1"/>
                </a:solidFill>
              </a:defRPr>
            </a:lvl4pPr>
            <a:lvl5pPr>
              <a:buClr>
                <a:schemeClr val="bg2">
                  <a:lumMod val="75000"/>
                  <a:lumOff val="25000"/>
                </a:schemeClr>
              </a:buClr>
              <a:defRPr>
                <a:solidFill>
                  <a:schemeClr val="tx1"/>
                </a:solidFill>
              </a:defRPr>
            </a:lvl5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3AC073F1-A0EF-4D4B-98F5-B45EA2694A27}" type="datetime1">
              <a:rPr lang="en-US" smtClean="0"/>
              <a:pPr/>
              <a:t>11/17/2020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2019 GBTA. All rights reserved.</a:t>
            </a:r>
          </a:p>
        </p:txBody>
      </p:sp>
      <p:sp>
        <p:nvSpPr>
          <p:cNvPr id="9" name="Slide Number Placeholder 5">
            <a:extLst>
              <a:ext uri="{FF2B5EF4-FFF2-40B4-BE49-F238E27FC236}">
                <a16:creationId xmlns:a16="http://schemas.microsoft.com/office/drawing/2014/main" id="{BA11F0C8-D506-224A-8ABB-5B663026C9D9}"/>
              </a:ext>
            </a:extLst>
          </p:cNvPr>
          <p:cNvSpPr>
            <a:spLocks noGrp="1"/>
          </p:cNvSpPr>
          <p:nvPr>
            <p:ph type="sldNum" sz="quarter" idx="12"/>
          </p:nvPr>
        </p:nvSpPr>
        <p:spPr>
          <a:xfrm>
            <a:off x="11371047" y="355076"/>
            <a:ext cx="42931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307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469" y="1210469"/>
            <a:ext cx="10561579" cy="970450"/>
          </a:xfrm>
        </p:spPr>
        <p:txBody>
          <a:bodyPr/>
          <a:lstStyle/>
          <a:p>
            <a:r>
              <a:rPr lang="en-US" dirty="0"/>
              <a:t>Click to edit Master title style</a:t>
            </a:r>
          </a:p>
        </p:txBody>
      </p:sp>
      <p:sp>
        <p:nvSpPr>
          <p:cNvPr id="3" name="Content Placeholder 2"/>
          <p:cNvSpPr>
            <a:spLocks noGrp="1"/>
          </p:cNvSpPr>
          <p:nvPr>
            <p:ph sz="half" idx="1"/>
          </p:nvPr>
        </p:nvSpPr>
        <p:spPr>
          <a:xfrm>
            <a:off x="802641" y="2210899"/>
            <a:ext cx="5093492" cy="336237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5869" y="2210899"/>
            <a:ext cx="5075178" cy="3362375"/>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46F0C83F-2038-824E-81B8-0E8696B6C42E}"/>
              </a:ext>
            </a:extLst>
          </p:cNvPr>
          <p:cNvSpPr>
            <a:spLocks noGrp="1"/>
          </p:cNvSpPr>
          <p:nvPr>
            <p:ph type="ftr" sz="quarter" idx="11"/>
          </p:nvPr>
        </p:nvSpPr>
        <p:spPr>
          <a:xfrm>
            <a:off x="186001" y="6181730"/>
            <a:ext cx="6695848" cy="365125"/>
          </a:xfrm>
        </p:spPr>
        <p:txBody>
          <a:bodyPr/>
          <a:lstStyle>
            <a:lvl1pPr>
              <a:defRPr>
                <a:solidFill>
                  <a:srgbClr val="1F4A98"/>
                </a:solidFill>
              </a:defRPr>
            </a:lvl1pPr>
          </a:lstStyle>
          <a:p>
            <a:r>
              <a:rPr lang="en-US" dirty="0"/>
              <a:t>© 2019 GBTA. All rights reserved.</a:t>
            </a:r>
          </a:p>
        </p:txBody>
      </p:sp>
      <p:sp>
        <p:nvSpPr>
          <p:cNvPr id="9" name="Date Placeholder 3">
            <a:extLst>
              <a:ext uri="{FF2B5EF4-FFF2-40B4-BE49-F238E27FC236}">
                <a16:creationId xmlns:a16="http://schemas.microsoft.com/office/drawing/2014/main" id="{1A334203-1E2B-5A49-89CC-5815490B77B2}"/>
              </a:ext>
            </a:extLst>
          </p:cNvPr>
          <p:cNvSpPr>
            <a:spLocks noGrp="1"/>
          </p:cNvSpPr>
          <p:nvPr>
            <p:ph type="dt" sz="half" idx="10"/>
          </p:nvPr>
        </p:nvSpPr>
        <p:spPr>
          <a:xfrm>
            <a:off x="1612178" y="6181730"/>
            <a:ext cx="967929" cy="365125"/>
          </a:xfrm>
        </p:spPr>
        <p:txBody>
          <a:bodyPr/>
          <a:lstStyle>
            <a:lvl1pPr>
              <a:defRPr>
                <a:solidFill>
                  <a:srgbClr val="1F4A98"/>
                </a:solidFill>
              </a:defRPr>
            </a:lvl1pPr>
          </a:lstStyle>
          <a:p>
            <a:fld id="{3AC073F1-A0EF-4D4B-98F5-B45EA2694A27}" type="datetime1">
              <a:rPr lang="en-US" smtClean="0"/>
              <a:pPr/>
              <a:t>11/17/2020</a:t>
            </a:fld>
            <a:endParaRPr lang="en-US" dirty="0"/>
          </a:p>
        </p:txBody>
      </p:sp>
      <p:sp>
        <p:nvSpPr>
          <p:cNvPr id="10" name="Slide Number Placeholder 5">
            <a:extLst>
              <a:ext uri="{FF2B5EF4-FFF2-40B4-BE49-F238E27FC236}">
                <a16:creationId xmlns:a16="http://schemas.microsoft.com/office/drawing/2014/main" id="{FBCC7A14-2CE3-4049-8F57-2905F297BE43}"/>
              </a:ext>
            </a:extLst>
          </p:cNvPr>
          <p:cNvSpPr>
            <a:spLocks noGrp="1"/>
          </p:cNvSpPr>
          <p:nvPr>
            <p:ph type="sldNum" sz="quarter" idx="12"/>
          </p:nvPr>
        </p:nvSpPr>
        <p:spPr>
          <a:xfrm>
            <a:off x="11371047" y="355076"/>
            <a:ext cx="429315" cy="490599"/>
          </a:xfrm>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166" y="1220020"/>
            <a:ext cx="10561579"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2640" y="2213861"/>
            <a:ext cx="5178433" cy="548851"/>
          </a:xfrm>
        </p:spPr>
        <p:txBody>
          <a:bodyPr anchor="b">
            <a:noAutofit/>
          </a:bodyPr>
          <a:lstStyle>
            <a:lvl1pPr marL="0" indent="0" algn="l">
              <a:buNone/>
              <a:defRPr sz="2000" b="1" i="0">
                <a:solidFill>
                  <a:srgbClr val="1F4A98"/>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97166" y="2805114"/>
            <a:ext cx="5183909" cy="2798409"/>
          </a:xfrm>
        </p:spPr>
        <p:txBody>
          <a:bodyPr anchor="t">
            <a:normAutofit/>
          </a:bodyPr>
          <a:lstStyle>
            <a:lvl1pPr marL="342900" indent="-3429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0927" y="2209407"/>
            <a:ext cx="5160120" cy="576262"/>
          </a:xfrm>
        </p:spPr>
        <p:txBody>
          <a:bodyPr anchor="b">
            <a:noAutofit/>
          </a:bodyPr>
          <a:lstStyle>
            <a:lvl1pPr marL="0" indent="0" algn="l">
              <a:buNone/>
              <a:defRPr sz="2000" b="1" i="0">
                <a:solidFill>
                  <a:srgbClr val="1F4A98"/>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0927" y="2807683"/>
            <a:ext cx="5160120" cy="2798409"/>
          </a:xfrm>
        </p:spPr>
        <p:txBody>
          <a:bodyPr anchor="t">
            <a:normAutofit/>
          </a:bodyPr>
          <a:lstStyle>
            <a:lvl1pPr marL="342900" indent="-3429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63FCA23-A11D-0049-9E91-5A1446F6174C}"/>
              </a:ext>
            </a:extLst>
          </p:cNvPr>
          <p:cNvSpPr>
            <a:spLocks noGrp="1"/>
          </p:cNvSpPr>
          <p:nvPr>
            <p:ph type="ftr" sz="quarter" idx="11"/>
          </p:nvPr>
        </p:nvSpPr>
        <p:spPr>
          <a:xfrm>
            <a:off x="186001" y="6181730"/>
            <a:ext cx="6695848" cy="365125"/>
          </a:xfrm>
        </p:spPr>
        <p:txBody>
          <a:bodyPr/>
          <a:lstStyle>
            <a:lvl1pPr>
              <a:defRPr>
                <a:solidFill>
                  <a:srgbClr val="1F4A98"/>
                </a:solidFill>
              </a:defRPr>
            </a:lvl1pPr>
          </a:lstStyle>
          <a:p>
            <a:r>
              <a:rPr lang="en-US" dirty="0"/>
              <a:t>© 2019 GBTA. All rights reserved.</a:t>
            </a:r>
          </a:p>
        </p:txBody>
      </p:sp>
      <p:sp>
        <p:nvSpPr>
          <p:cNvPr id="11" name="Date Placeholder 3">
            <a:extLst>
              <a:ext uri="{FF2B5EF4-FFF2-40B4-BE49-F238E27FC236}">
                <a16:creationId xmlns:a16="http://schemas.microsoft.com/office/drawing/2014/main" id="{18AB4951-E0F2-B34D-A27B-A807E04ECDBC}"/>
              </a:ext>
            </a:extLst>
          </p:cNvPr>
          <p:cNvSpPr>
            <a:spLocks noGrp="1"/>
          </p:cNvSpPr>
          <p:nvPr>
            <p:ph type="dt" sz="half" idx="10"/>
          </p:nvPr>
        </p:nvSpPr>
        <p:spPr>
          <a:xfrm>
            <a:off x="1612178" y="6181730"/>
            <a:ext cx="967929" cy="365125"/>
          </a:xfrm>
        </p:spPr>
        <p:txBody>
          <a:bodyPr/>
          <a:lstStyle>
            <a:lvl1pPr>
              <a:defRPr>
                <a:solidFill>
                  <a:srgbClr val="1F4A98"/>
                </a:solidFill>
              </a:defRPr>
            </a:lvl1pPr>
          </a:lstStyle>
          <a:p>
            <a:fld id="{3AC073F1-A0EF-4D4B-98F5-B45EA2694A27}" type="datetime1">
              <a:rPr lang="en-US" smtClean="0"/>
              <a:pPr/>
              <a:t>11/17/2020</a:t>
            </a:fld>
            <a:endParaRPr lang="en-US" dirty="0"/>
          </a:p>
        </p:txBody>
      </p:sp>
      <p:sp>
        <p:nvSpPr>
          <p:cNvPr id="12" name="Slide Number Placeholder 5">
            <a:extLst>
              <a:ext uri="{FF2B5EF4-FFF2-40B4-BE49-F238E27FC236}">
                <a16:creationId xmlns:a16="http://schemas.microsoft.com/office/drawing/2014/main" id="{9270482C-8D61-1149-B0CA-AD75C6BEEC1E}"/>
              </a:ext>
            </a:extLst>
          </p:cNvPr>
          <p:cNvSpPr>
            <a:spLocks noGrp="1"/>
          </p:cNvSpPr>
          <p:nvPr>
            <p:ph type="sldNum" sz="quarter" idx="12"/>
          </p:nvPr>
        </p:nvSpPr>
        <p:spPr>
          <a:xfrm>
            <a:off x="11371047" y="355076"/>
            <a:ext cx="429315" cy="490599"/>
          </a:xfr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71E717DF-7A2A-F04A-95D0-5AE3B45F2F98}"/>
              </a:ext>
            </a:extLst>
          </p:cNvPr>
          <p:cNvSpPr>
            <a:spLocks noGrp="1"/>
          </p:cNvSpPr>
          <p:nvPr>
            <p:ph type="ftr" sz="quarter" idx="11"/>
          </p:nvPr>
        </p:nvSpPr>
        <p:spPr>
          <a:xfrm>
            <a:off x="186001" y="6181730"/>
            <a:ext cx="6695848" cy="365125"/>
          </a:xfrm>
        </p:spPr>
        <p:txBody>
          <a:bodyPr/>
          <a:lstStyle>
            <a:lvl1pPr>
              <a:defRPr>
                <a:solidFill>
                  <a:srgbClr val="1F4A98"/>
                </a:solidFill>
              </a:defRPr>
            </a:lvl1pPr>
          </a:lstStyle>
          <a:p>
            <a:r>
              <a:rPr lang="en-US" dirty="0"/>
              <a:t>© 2019 GBTA. All rights reserved.</a:t>
            </a:r>
          </a:p>
        </p:txBody>
      </p:sp>
      <p:sp>
        <p:nvSpPr>
          <p:cNvPr id="7" name="Date Placeholder 3">
            <a:extLst>
              <a:ext uri="{FF2B5EF4-FFF2-40B4-BE49-F238E27FC236}">
                <a16:creationId xmlns:a16="http://schemas.microsoft.com/office/drawing/2014/main" id="{2386BE97-09E5-A845-AE49-516B55F11CF4}"/>
              </a:ext>
            </a:extLst>
          </p:cNvPr>
          <p:cNvSpPr>
            <a:spLocks noGrp="1"/>
          </p:cNvSpPr>
          <p:nvPr>
            <p:ph type="dt" sz="half" idx="10"/>
          </p:nvPr>
        </p:nvSpPr>
        <p:spPr>
          <a:xfrm>
            <a:off x="1612178" y="6181730"/>
            <a:ext cx="967929" cy="365125"/>
          </a:xfrm>
        </p:spPr>
        <p:txBody>
          <a:bodyPr/>
          <a:lstStyle>
            <a:lvl1pPr>
              <a:defRPr>
                <a:solidFill>
                  <a:srgbClr val="1F4A98"/>
                </a:solidFill>
              </a:defRPr>
            </a:lvl1pPr>
          </a:lstStyle>
          <a:p>
            <a:fld id="{3AC073F1-A0EF-4D4B-98F5-B45EA2694A27}" type="datetime1">
              <a:rPr lang="en-US" smtClean="0"/>
              <a:pPr/>
              <a:t>11/17/2020</a:t>
            </a:fld>
            <a:endParaRPr lang="en-US" dirty="0"/>
          </a:p>
        </p:txBody>
      </p:sp>
      <p:sp>
        <p:nvSpPr>
          <p:cNvPr id="10" name="Picture Placeholder 8">
            <a:extLst>
              <a:ext uri="{FF2B5EF4-FFF2-40B4-BE49-F238E27FC236}">
                <a16:creationId xmlns:a16="http://schemas.microsoft.com/office/drawing/2014/main" id="{2478014D-B5DD-1645-9D9E-E98994C8017C}"/>
              </a:ext>
            </a:extLst>
          </p:cNvPr>
          <p:cNvSpPr>
            <a:spLocks noGrp="1"/>
          </p:cNvSpPr>
          <p:nvPr>
            <p:ph type="pic" sz="quarter" idx="14"/>
          </p:nvPr>
        </p:nvSpPr>
        <p:spPr>
          <a:xfrm>
            <a:off x="4916774" y="2557284"/>
            <a:ext cx="6465602" cy="2938463"/>
          </a:xfrm>
        </p:spPr>
        <p:txBody>
          <a:bodyPr/>
          <a:lstStyle>
            <a:lvl1pPr marL="0" indent="0">
              <a:buFontTx/>
              <a:buNone/>
              <a:defRPr/>
            </a:lvl1pPr>
          </a:lstStyle>
          <a:p>
            <a:endParaRPr lang="en-US" dirty="0"/>
          </a:p>
        </p:txBody>
      </p:sp>
      <p:sp>
        <p:nvSpPr>
          <p:cNvPr id="12" name="Text Placeholder 11">
            <a:extLst>
              <a:ext uri="{FF2B5EF4-FFF2-40B4-BE49-F238E27FC236}">
                <a16:creationId xmlns:a16="http://schemas.microsoft.com/office/drawing/2014/main" id="{CC117151-7778-BA4B-A927-E242E29B3A25}"/>
              </a:ext>
            </a:extLst>
          </p:cNvPr>
          <p:cNvSpPr>
            <a:spLocks noGrp="1"/>
          </p:cNvSpPr>
          <p:nvPr>
            <p:ph type="body" sz="quarter" idx="15"/>
          </p:nvPr>
        </p:nvSpPr>
        <p:spPr>
          <a:xfrm>
            <a:off x="809625" y="2557284"/>
            <a:ext cx="3876675" cy="2924354"/>
          </a:xfrm>
        </p:spPr>
        <p:txBody>
          <a:bodyPr/>
          <a:lstStyle>
            <a:lvl1pPr>
              <a:buClr>
                <a:schemeClr val="bg2">
                  <a:lumMod val="75000"/>
                  <a:lumOff val="25000"/>
                </a:schemeClr>
              </a:buClr>
              <a:defRPr>
                <a:solidFill>
                  <a:schemeClr val="bg2">
                    <a:lumMod val="75000"/>
                    <a:lumOff val="25000"/>
                  </a:schemeClr>
                </a:solidFill>
              </a:defRPr>
            </a:lvl1pPr>
            <a:lvl2pPr>
              <a:buClr>
                <a:schemeClr val="bg2">
                  <a:lumMod val="75000"/>
                  <a:lumOff val="25000"/>
                </a:schemeClr>
              </a:buClr>
              <a:defRPr>
                <a:solidFill>
                  <a:schemeClr val="bg2">
                    <a:lumMod val="75000"/>
                    <a:lumOff val="25000"/>
                  </a:schemeClr>
                </a:solidFill>
              </a:defRPr>
            </a:lvl2pPr>
            <a:lvl3pPr>
              <a:buClr>
                <a:schemeClr val="bg2">
                  <a:lumMod val="75000"/>
                  <a:lumOff val="25000"/>
                </a:schemeClr>
              </a:buClr>
              <a:defRPr>
                <a:solidFill>
                  <a:schemeClr val="bg2">
                    <a:lumMod val="75000"/>
                    <a:lumOff val="25000"/>
                  </a:schemeClr>
                </a:solidFill>
              </a:defRPr>
            </a:lvl3pPr>
            <a:lvl4pPr>
              <a:buClr>
                <a:schemeClr val="bg2">
                  <a:lumMod val="75000"/>
                  <a:lumOff val="25000"/>
                </a:schemeClr>
              </a:buClr>
              <a:defRPr>
                <a:solidFill>
                  <a:schemeClr val="bg2">
                    <a:lumMod val="75000"/>
                    <a:lumOff val="25000"/>
                  </a:schemeClr>
                </a:solidFill>
              </a:defRPr>
            </a:lvl4pPr>
            <a:lvl5pPr>
              <a:buClr>
                <a:schemeClr val="bg2">
                  <a:lumMod val="75000"/>
                  <a:lumOff val="25000"/>
                </a:schemeClr>
              </a:buClr>
              <a:defRPr>
                <a:solidFill>
                  <a:schemeClr val="bg2">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9C4E8B61-AB53-4144-A247-2FA5440D0BBC}"/>
              </a:ext>
            </a:extLst>
          </p:cNvPr>
          <p:cNvSpPr>
            <a:spLocks noGrp="1"/>
          </p:cNvSpPr>
          <p:nvPr>
            <p:ph type="sldNum" sz="quarter" idx="12"/>
          </p:nvPr>
        </p:nvSpPr>
        <p:spPr>
          <a:xfrm>
            <a:off x="11371047" y="355076"/>
            <a:ext cx="429315" cy="490599"/>
          </a:xfrm>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71E717DF-7A2A-F04A-95D0-5AE3B45F2F98}"/>
              </a:ext>
            </a:extLst>
          </p:cNvPr>
          <p:cNvSpPr>
            <a:spLocks noGrp="1"/>
          </p:cNvSpPr>
          <p:nvPr>
            <p:ph type="ftr" sz="quarter" idx="11"/>
          </p:nvPr>
        </p:nvSpPr>
        <p:spPr>
          <a:xfrm>
            <a:off x="186001" y="6181730"/>
            <a:ext cx="6695848" cy="365125"/>
          </a:xfrm>
        </p:spPr>
        <p:txBody>
          <a:bodyPr/>
          <a:lstStyle>
            <a:lvl1pPr>
              <a:defRPr>
                <a:solidFill>
                  <a:srgbClr val="1F4A98"/>
                </a:solidFill>
              </a:defRPr>
            </a:lvl1pPr>
          </a:lstStyle>
          <a:p>
            <a:r>
              <a:rPr lang="en-US" dirty="0"/>
              <a:t>© 2019 GBTA. All rights reserved.</a:t>
            </a:r>
          </a:p>
        </p:txBody>
      </p:sp>
      <p:sp>
        <p:nvSpPr>
          <p:cNvPr id="7" name="Date Placeholder 3">
            <a:extLst>
              <a:ext uri="{FF2B5EF4-FFF2-40B4-BE49-F238E27FC236}">
                <a16:creationId xmlns:a16="http://schemas.microsoft.com/office/drawing/2014/main" id="{2386BE97-09E5-A845-AE49-516B55F11CF4}"/>
              </a:ext>
            </a:extLst>
          </p:cNvPr>
          <p:cNvSpPr>
            <a:spLocks noGrp="1"/>
          </p:cNvSpPr>
          <p:nvPr>
            <p:ph type="dt" sz="half" idx="10"/>
          </p:nvPr>
        </p:nvSpPr>
        <p:spPr>
          <a:xfrm>
            <a:off x="1612178" y="6181730"/>
            <a:ext cx="967929" cy="365125"/>
          </a:xfrm>
        </p:spPr>
        <p:txBody>
          <a:bodyPr/>
          <a:lstStyle>
            <a:lvl1pPr>
              <a:defRPr>
                <a:solidFill>
                  <a:srgbClr val="1F4A98"/>
                </a:solidFill>
              </a:defRPr>
            </a:lvl1pPr>
          </a:lstStyle>
          <a:p>
            <a:fld id="{3AC073F1-A0EF-4D4B-98F5-B45EA2694A27}" type="datetime1">
              <a:rPr lang="en-US" smtClean="0"/>
              <a:pPr/>
              <a:t>11/17/2020</a:t>
            </a:fld>
            <a:endParaRPr lang="en-US" dirty="0"/>
          </a:p>
        </p:txBody>
      </p:sp>
      <p:sp>
        <p:nvSpPr>
          <p:cNvPr id="10" name="Picture Placeholder 8">
            <a:extLst>
              <a:ext uri="{FF2B5EF4-FFF2-40B4-BE49-F238E27FC236}">
                <a16:creationId xmlns:a16="http://schemas.microsoft.com/office/drawing/2014/main" id="{2478014D-B5DD-1645-9D9E-E98994C8017C}"/>
              </a:ext>
            </a:extLst>
          </p:cNvPr>
          <p:cNvSpPr>
            <a:spLocks noGrp="1"/>
          </p:cNvSpPr>
          <p:nvPr>
            <p:ph type="pic" sz="quarter" idx="14"/>
          </p:nvPr>
        </p:nvSpPr>
        <p:spPr>
          <a:xfrm>
            <a:off x="4916774" y="2557284"/>
            <a:ext cx="6465602" cy="2938463"/>
          </a:xfrm>
        </p:spPr>
        <p:txBody>
          <a:bodyPr/>
          <a:lstStyle>
            <a:lvl1pPr marL="0" indent="0">
              <a:buFontTx/>
              <a:buNone/>
              <a:defRPr/>
            </a:lvl1pPr>
          </a:lstStyle>
          <a:p>
            <a:endParaRPr lang="en-US" dirty="0"/>
          </a:p>
        </p:txBody>
      </p:sp>
      <p:sp>
        <p:nvSpPr>
          <p:cNvPr id="12" name="Text Placeholder 11">
            <a:extLst>
              <a:ext uri="{FF2B5EF4-FFF2-40B4-BE49-F238E27FC236}">
                <a16:creationId xmlns:a16="http://schemas.microsoft.com/office/drawing/2014/main" id="{CC117151-7778-BA4B-A927-E242E29B3A25}"/>
              </a:ext>
            </a:extLst>
          </p:cNvPr>
          <p:cNvSpPr>
            <a:spLocks noGrp="1"/>
          </p:cNvSpPr>
          <p:nvPr>
            <p:ph type="body" sz="quarter" idx="15"/>
          </p:nvPr>
        </p:nvSpPr>
        <p:spPr>
          <a:xfrm>
            <a:off x="809625" y="2557284"/>
            <a:ext cx="3876675" cy="2924354"/>
          </a:xfrm>
        </p:spPr>
        <p:txBody>
          <a:bodyPr/>
          <a:lstStyle>
            <a:lvl1pPr>
              <a:buClr>
                <a:schemeClr val="bg2">
                  <a:lumMod val="75000"/>
                  <a:lumOff val="25000"/>
                </a:schemeClr>
              </a:buClr>
              <a:defRPr>
                <a:solidFill>
                  <a:schemeClr val="bg2">
                    <a:lumMod val="75000"/>
                    <a:lumOff val="25000"/>
                  </a:schemeClr>
                </a:solidFill>
              </a:defRPr>
            </a:lvl1pPr>
            <a:lvl2pPr>
              <a:buClr>
                <a:schemeClr val="bg2">
                  <a:lumMod val="75000"/>
                  <a:lumOff val="25000"/>
                </a:schemeClr>
              </a:buClr>
              <a:defRPr>
                <a:solidFill>
                  <a:schemeClr val="bg2">
                    <a:lumMod val="75000"/>
                    <a:lumOff val="25000"/>
                  </a:schemeClr>
                </a:solidFill>
              </a:defRPr>
            </a:lvl2pPr>
            <a:lvl3pPr>
              <a:buClr>
                <a:schemeClr val="bg2">
                  <a:lumMod val="75000"/>
                  <a:lumOff val="25000"/>
                </a:schemeClr>
              </a:buClr>
              <a:defRPr>
                <a:solidFill>
                  <a:schemeClr val="bg2">
                    <a:lumMod val="75000"/>
                    <a:lumOff val="25000"/>
                  </a:schemeClr>
                </a:solidFill>
              </a:defRPr>
            </a:lvl3pPr>
            <a:lvl4pPr>
              <a:buClr>
                <a:schemeClr val="bg2">
                  <a:lumMod val="75000"/>
                  <a:lumOff val="25000"/>
                </a:schemeClr>
              </a:buClr>
              <a:defRPr>
                <a:solidFill>
                  <a:schemeClr val="bg2">
                    <a:lumMod val="75000"/>
                    <a:lumOff val="25000"/>
                  </a:schemeClr>
                </a:solidFill>
              </a:defRPr>
            </a:lvl4pPr>
            <a:lvl5pPr>
              <a:buClr>
                <a:schemeClr val="bg2">
                  <a:lumMod val="75000"/>
                  <a:lumOff val="25000"/>
                </a:schemeClr>
              </a:buClr>
              <a:defRPr>
                <a:solidFill>
                  <a:schemeClr val="bg2">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5ACCBD89-E96A-9B4F-BA02-2D4FC9B57C08}"/>
              </a:ext>
            </a:extLst>
          </p:cNvPr>
          <p:cNvSpPr>
            <a:spLocks noGrp="1"/>
          </p:cNvSpPr>
          <p:nvPr>
            <p:ph type="sldNum" sz="quarter" idx="12"/>
          </p:nvPr>
        </p:nvSpPr>
        <p:spPr>
          <a:xfrm>
            <a:off x="11371047" y="355076"/>
            <a:ext cx="42931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852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7" name="Picture 6" descr="chapter-logo-chicago-01.jpg"/>
          <p:cNvPicPr>
            <a:picLocks noChangeAspect="1"/>
          </p:cNvPicPr>
          <p:nvPr userDrawn="1"/>
        </p:nvPicPr>
        <p:blipFill>
          <a:blip r:embed="rId12"/>
          <a:stretch>
            <a:fillRect/>
          </a:stretch>
        </p:blipFill>
        <p:spPr>
          <a:xfrm>
            <a:off x="10069518" y="5497252"/>
            <a:ext cx="1922808" cy="1158318"/>
          </a:xfrm>
          <a:prstGeom prst="rect">
            <a:avLst/>
          </a:prstGeom>
        </p:spPr>
      </p:pic>
      <p:sp>
        <p:nvSpPr>
          <p:cNvPr id="2" name="Title Placeholder 1"/>
          <p:cNvSpPr>
            <a:spLocks noGrp="1"/>
          </p:cNvSpPr>
          <p:nvPr>
            <p:ph type="title"/>
          </p:nvPr>
        </p:nvSpPr>
        <p:spPr>
          <a:xfrm>
            <a:off x="809469" y="1376729"/>
            <a:ext cx="10561579" cy="970450"/>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09470" y="2347179"/>
            <a:ext cx="10561580" cy="3139221"/>
          </a:xfrm>
          <a:prstGeom prst="rect">
            <a:avLst/>
          </a:prstGeom>
          <a:effectLst/>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6001" y="6181730"/>
            <a:ext cx="6695848" cy="365125"/>
          </a:xfrm>
          <a:prstGeom prst="rect">
            <a:avLst/>
          </a:prstGeom>
        </p:spPr>
        <p:txBody>
          <a:bodyPr vert="horz" lIns="91440" tIns="45720" rIns="91440" bIns="45720" rtlCol="0" anchor="b"/>
          <a:lstStyle>
            <a:lvl1pPr algn="l">
              <a:defRPr sz="900">
                <a:solidFill>
                  <a:srgbClr val="1F4A98"/>
                </a:solidFill>
                <a:latin typeface="Arial"/>
                <a:cs typeface="Arial"/>
              </a:defRPr>
            </a:lvl1pPr>
          </a:lstStyle>
          <a:p>
            <a:r>
              <a:rPr lang="en-US" dirty="0">
                <a:ea typeface="Lucida Grande"/>
              </a:rPr>
              <a:t>© 2019 GBTA. All rights reserved.</a:t>
            </a:r>
            <a:endParaRPr lang="en-US" dirty="0"/>
          </a:p>
        </p:txBody>
      </p:sp>
      <p:sp>
        <p:nvSpPr>
          <p:cNvPr id="4" name="Date Placeholder 3"/>
          <p:cNvSpPr>
            <a:spLocks noGrp="1"/>
          </p:cNvSpPr>
          <p:nvPr>
            <p:ph type="dt" sz="half" idx="2"/>
          </p:nvPr>
        </p:nvSpPr>
        <p:spPr>
          <a:xfrm>
            <a:off x="1612178" y="6181730"/>
            <a:ext cx="967929" cy="365125"/>
          </a:xfrm>
          <a:prstGeom prst="rect">
            <a:avLst/>
          </a:prstGeom>
        </p:spPr>
        <p:txBody>
          <a:bodyPr vert="horz" lIns="91440" tIns="45720" rIns="91440" bIns="45720" rtlCol="0" anchor="b"/>
          <a:lstStyle>
            <a:lvl1pPr algn="r">
              <a:defRPr sz="900">
                <a:solidFill>
                  <a:srgbClr val="1F4A98"/>
                </a:solidFill>
              </a:defRPr>
            </a:lvl1pPr>
          </a:lstStyle>
          <a:p>
            <a:fld id="{4002B9C1-00E8-894B-A8F9-3A187574AA5C}" type="datetime1">
              <a:rPr lang="en-US" smtClean="0"/>
              <a:pPr/>
              <a:t>11/17/2020</a:t>
            </a:fld>
            <a:endParaRPr lang="en-US" dirty="0"/>
          </a:p>
        </p:txBody>
      </p:sp>
      <p:sp>
        <p:nvSpPr>
          <p:cNvPr id="6" name="Slide Number Placeholder 5"/>
          <p:cNvSpPr>
            <a:spLocks noGrp="1"/>
          </p:cNvSpPr>
          <p:nvPr>
            <p:ph type="sldNum" sz="quarter" idx="4"/>
          </p:nvPr>
        </p:nvSpPr>
        <p:spPr>
          <a:xfrm>
            <a:off x="11371047" y="676025"/>
            <a:ext cx="429315" cy="490599"/>
          </a:xfrm>
          <a:prstGeom prst="rect">
            <a:avLst/>
          </a:prstGeom>
        </p:spPr>
        <p:txBody>
          <a:bodyPr vert="horz" lIns="91440" tIns="45720" rIns="91440" bIns="10800" rtlCol="0" anchor="b"/>
          <a:lstStyle>
            <a:lvl1pPr algn="r">
              <a:defRPr sz="1400">
                <a:solidFill>
                  <a:schemeClr val="tx1"/>
                </a:solidFill>
              </a:defRPr>
            </a:lvl1pPr>
          </a:lstStyle>
          <a:p>
            <a:fld id="{64F10878-8F4D-0040-B33B-FB3951E3085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7" r:id="rId5"/>
    <p:sldLayoutId id="2147483652" r:id="rId6"/>
    <p:sldLayoutId id="2147483653" r:id="rId7"/>
    <p:sldLayoutId id="2147483654" r:id="rId8"/>
    <p:sldLayoutId id="2147483655" r:id="rId9"/>
  </p:sldLayoutIdLst>
  <p:hf hdr="0" dt="0"/>
  <p:txStyles>
    <p:titleStyle>
      <a:lvl1pPr algn="l" defTabSz="457200" rtl="0" eaLnBrk="1" latinLnBrk="0" hangingPunct="1">
        <a:spcBef>
          <a:spcPct val="0"/>
        </a:spcBef>
        <a:buNone/>
        <a:defRPr sz="3800" b="1" kern="1200">
          <a:solidFill>
            <a:schemeClr val="accent5"/>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ct val="20000"/>
        </a:spcBef>
        <a:spcAft>
          <a:spcPts val="600"/>
        </a:spcAft>
        <a:buClr>
          <a:schemeClr val="bg2">
            <a:lumMod val="75000"/>
            <a:lumOff val="25000"/>
          </a:schemeClr>
        </a:buClr>
        <a:buSzPct val="120000"/>
        <a:buFontTx/>
        <a:buNone/>
        <a:defRPr sz="2000" kern="1200">
          <a:solidFill>
            <a:schemeClr val="bg2">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bg2">
            <a:lumMod val="75000"/>
            <a:lumOff val="25000"/>
          </a:schemeClr>
        </a:buClr>
        <a:buSzPct val="120000"/>
        <a:buFont typeface="Arial" panose="020B0604020202020204" pitchFamily="34" charset="0"/>
        <a:buChar char="•"/>
        <a:defRPr sz="1600" kern="1200">
          <a:solidFill>
            <a:schemeClr val="bg2">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bg2">
            <a:lumMod val="75000"/>
            <a:lumOff val="25000"/>
          </a:schemeClr>
        </a:buClr>
        <a:buSzPct val="120000"/>
        <a:buFont typeface="Arial" panose="020B0604020202020204" pitchFamily="34" charset="0"/>
        <a:buChar char="•"/>
        <a:defRPr sz="1400" kern="1200">
          <a:solidFill>
            <a:schemeClr val="bg2">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bg2">
            <a:lumMod val="75000"/>
            <a:lumOff val="25000"/>
          </a:schemeClr>
        </a:buClr>
        <a:buSzPct val="120000"/>
        <a:buFont typeface="Arial" panose="020B0604020202020204" pitchFamily="34" charset="0"/>
        <a:buChar char="•"/>
        <a:defRPr sz="1200" kern="1200">
          <a:solidFill>
            <a:schemeClr val="bg2">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bg2">
            <a:lumMod val="75000"/>
            <a:lumOff val="25000"/>
          </a:schemeClr>
        </a:buClr>
        <a:buSzPct val="120000"/>
        <a:buFont typeface="Arial" panose="020B0604020202020204" pitchFamily="34" charset="0"/>
        <a:buChar char="•"/>
        <a:defRPr sz="1200" kern="1200">
          <a:solidFill>
            <a:schemeClr val="bg2">
              <a:lumMod val="75000"/>
              <a:lumOff val="25000"/>
            </a:schemeClr>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www.cwbta.or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332578" y="6223924"/>
            <a:ext cx="6695848" cy="365125"/>
          </a:xfrm>
        </p:spPr>
        <p:txBody>
          <a:bodyPr/>
          <a:lstStyle/>
          <a:p>
            <a:r>
              <a:rPr lang="en-US" dirty="0"/>
              <a:t>© 2019 GBTA. All rights reserved.</a:t>
            </a:r>
          </a:p>
        </p:txBody>
      </p:sp>
      <p:sp>
        <p:nvSpPr>
          <p:cNvPr id="5" name="Subtitle 1"/>
          <p:cNvSpPr>
            <a:spLocks noGrp="1"/>
          </p:cNvSpPr>
          <p:nvPr>
            <p:ph type="subTitle" idx="1"/>
          </p:nvPr>
        </p:nvSpPr>
        <p:spPr>
          <a:xfrm>
            <a:off x="1330348" y="2943402"/>
            <a:ext cx="9543041" cy="461665"/>
          </a:xfrm>
        </p:spPr>
        <p:txBody>
          <a:bodyPr/>
          <a:lstStyle/>
          <a:p>
            <a:pPr lvl="0" algn="ctr" eaLnBrk="0" fontAlgn="base" hangingPunct="0">
              <a:spcBef>
                <a:spcPct val="0"/>
              </a:spcBef>
              <a:spcAft>
                <a:spcPct val="0"/>
              </a:spcAft>
            </a:pPr>
            <a:r>
              <a:rPr lang="en-US" sz="2400" dirty="0"/>
              <a:t>What’s up with Ground Transportation</a:t>
            </a:r>
          </a:p>
        </p:txBody>
      </p:sp>
      <p:sp>
        <p:nvSpPr>
          <p:cNvPr id="6" name="Title 3"/>
          <p:cNvSpPr>
            <a:spLocks noGrp="1"/>
          </p:cNvSpPr>
          <p:nvPr>
            <p:ph type="title"/>
          </p:nvPr>
        </p:nvSpPr>
        <p:spPr>
          <a:xfrm>
            <a:off x="1329561" y="2009790"/>
            <a:ext cx="9532878" cy="677108"/>
          </a:xfrm>
        </p:spPr>
        <p:txBody>
          <a:bodyPr/>
          <a:lstStyle/>
          <a:p>
            <a:r>
              <a:rPr lang="en-US" dirty="0"/>
              <a:t>CWBTA  - November 17, 2020</a:t>
            </a:r>
          </a:p>
        </p:txBody>
      </p:sp>
    </p:spTree>
    <p:extLst>
      <p:ext uri="{BB962C8B-B14F-4D97-AF65-F5344CB8AC3E}">
        <p14:creationId xmlns:p14="http://schemas.microsoft.com/office/powerpoint/2010/main" val="1813498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F74B83B-8C39-1F47-BE3E-39D7205A04F1}"/>
              </a:ext>
            </a:extLst>
          </p:cNvPr>
          <p:cNvSpPr>
            <a:spLocks noGrp="1"/>
          </p:cNvSpPr>
          <p:nvPr>
            <p:ph type="title"/>
          </p:nvPr>
        </p:nvSpPr>
        <p:spPr>
          <a:xfrm>
            <a:off x="597159" y="1138871"/>
            <a:ext cx="10561579" cy="970450"/>
          </a:xfrm>
        </p:spPr>
        <p:txBody>
          <a:bodyPr/>
          <a:lstStyle/>
          <a:p>
            <a:r>
              <a:rPr lang="en-US" dirty="0"/>
              <a:t>Leros Point to Point/Royal Coachman</a:t>
            </a:r>
          </a:p>
        </p:txBody>
      </p:sp>
      <p:sp>
        <p:nvSpPr>
          <p:cNvPr id="5" name="Footer Placeholder 4"/>
          <p:cNvSpPr>
            <a:spLocks noGrp="1"/>
          </p:cNvSpPr>
          <p:nvPr>
            <p:ph type="ftr" sz="quarter" idx="11"/>
          </p:nvPr>
        </p:nvSpPr>
        <p:spPr/>
        <p:txBody>
          <a:bodyPr/>
          <a:lstStyle/>
          <a:p>
            <a:r>
              <a:rPr lang="en-US" dirty="0"/>
              <a:t>© 2019 GBTA.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1025" name="Picture 1">
            <a:extLst>
              <a:ext uri="{FF2B5EF4-FFF2-40B4-BE49-F238E27FC236}">
                <a16:creationId xmlns:a16="http://schemas.microsoft.com/office/drawing/2014/main" id="{367BFD81-26FA-4267-87E7-EECEEEA80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975" y="1138871"/>
            <a:ext cx="1020763" cy="15319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2F215AB-3F0D-4311-B9AB-3C7DB3712003}"/>
              </a:ext>
            </a:extLst>
          </p:cNvPr>
          <p:cNvSpPr/>
          <p:nvPr/>
        </p:nvSpPr>
        <p:spPr>
          <a:xfrm>
            <a:off x="597159" y="2714364"/>
            <a:ext cx="9566988" cy="2862322"/>
          </a:xfrm>
          <a:prstGeom prst="rect">
            <a:avLst/>
          </a:prstGeom>
        </p:spPr>
        <p:txBody>
          <a:bodyPr wrap="square">
            <a:spAutoFit/>
          </a:bodyPr>
          <a:lstStyle/>
          <a:p>
            <a:r>
              <a:rPr lang="en-US" dirty="0">
                <a:solidFill>
                  <a:srgbClr val="0070C0"/>
                </a:solidFill>
                <a:latin typeface="Times New Roman" panose="02020603050405020304" pitchFamily="18" charset="0"/>
                <a:ea typeface="Times New Roman" panose="02020603050405020304" pitchFamily="18" charset="0"/>
              </a:rPr>
              <a:t>Jeff is President of Leros Point to Point/Royal Coachman a renowned global ground transportation company with its headquarters in Valhalla, New York.  Jeff has worked in many positions at Leros Point to Point over the past 27 years learning the business from the ground up just like his father John did.  Over the past five years, Jeff has been instrumental in positioning Leros as a leading transportation company.  Prior to the current pandemic, under Jeff’s leadership, Leros has more than doubled in size in the past 3 years.  </a:t>
            </a:r>
          </a:p>
          <a:p>
            <a:r>
              <a:rPr lang="en-US" dirty="0">
                <a:solidFill>
                  <a:srgbClr val="0070C0"/>
                </a:solidFill>
                <a:latin typeface="Times New Roman" panose="02020603050405020304" pitchFamily="18" charset="0"/>
                <a:ea typeface="Times New Roman" panose="02020603050405020304" pitchFamily="18" charset="0"/>
              </a:rPr>
              <a:t> </a:t>
            </a:r>
          </a:p>
          <a:p>
            <a:r>
              <a:rPr lang="en-US" dirty="0">
                <a:solidFill>
                  <a:srgbClr val="0070C0"/>
                </a:solidFill>
                <a:latin typeface="Times New Roman" panose="02020603050405020304" pitchFamily="18" charset="0"/>
                <a:ea typeface="Times New Roman" panose="02020603050405020304" pitchFamily="18" charset="0"/>
              </a:rPr>
              <a:t>Jeff has volunteered for a number of charities to include JDRF, Boys and Girls Club of Northern Westchester, IAHD, Hillside Outreach, and the American Cancer Society.  He</a:t>
            </a:r>
          </a:p>
          <a:p>
            <a:r>
              <a:rPr lang="en-US" dirty="0">
                <a:solidFill>
                  <a:srgbClr val="0070C0"/>
                </a:solidFill>
                <a:latin typeface="Times New Roman" panose="02020603050405020304" pitchFamily="18" charset="0"/>
                <a:ea typeface="Times New Roman" panose="02020603050405020304" pitchFamily="18" charset="0"/>
              </a:rPr>
              <a:t>is currently on the board of GBTA’s local chapters in Westchester &amp; Fairfield County.</a:t>
            </a:r>
          </a:p>
        </p:txBody>
      </p:sp>
    </p:spTree>
    <p:extLst>
      <p:ext uri="{BB962C8B-B14F-4D97-AF65-F5344CB8AC3E}">
        <p14:creationId xmlns:p14="http://schemas.microsoft.com/office/powerpoint/2010/main" val="195224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F74B83B-8C39-1F47-BE3E-39D7205A04F1}"/>
              </a:ext>
            </a:extLst>
          </p:cNvPr>
          <p:cNvSpPr>
            <a:spLocks noGrp="1"/>
          </p:cNvSpPr>
          <p:nvPr>
            <p:ph type="title"/>
          </p:nvPr>
        </p:nvSpPr>
        <p:spPr>
          <a:xfrm>
            <a:off x="597159" y="1138871"/>
            <a:ext cx="10561579" cy="970450"/>
          </a:xfrm>
        </p:spPr>
        <p:txBody>
          <a:bodyPr/>
          <a:lstStyle/>
          <a:p>
            <a:r>
              <a:rPr lang="en-US" dirty="0"/>
              <a:t>MTC Chauffeured Transportation Solutions</a:t>
            </a:r>
          </a:p>
        </p:txBody>
      </p:sp>
      <p:sp>
        <p:nvSpPr>
          <p:cNvPr id="5" name="Footer Placeholder 4"/>
          <p:cNvSpPr>
            <a:spLocks noGrp="1"/>
          </p:cNvSpPr>
          <p:nvPr>
            <p:ph type="ftr" sz="quarter" idx="11"/>
          </p:nvPr>
        </p:nvSpPr>
        <p:spPr/>
        <p:txBody>
          <a:bodyPr/>
          <a:lstStyle/>
          <a:p>
            <a:r>
              <a:rPr lang="en-US" dirty="0"/>
              <a:t>© 2019 GBTA.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
        <p:nvSpPr>
          <p:cNvPr id="7" name="Rectangle 6">
            <a:extLst>
              <a:ext uri="{FF2B5EF4-FFF2-40B4-BE49-F238E27FC236}">
                <a16:creationId xmlns:a16="http://schemas.microsoft.com/office/drawing/2014/main" id="{C2F215AB-3F0D-4311-B9AB-3C7DB3712003}"/>
              </a:ext>
            </a:extLst>
          </p:cNvPr>
          <p:cNvSpPr/>
          <p:nvPr/>
        </p:nvSpPr>
        <p:spPr>
          <a:xfrm>
            <a:off x="577347" y="2340729"/>
            <a:ext cx="9566988" cy="4062651"/>
          </a:xfrm>
          <a:prstGeom prst="rect">
            <a:avLst/>
          </a:prstGeom>
        </p:spPr>
        <p:txBody>
          <a:bodyPr wrap="square">
            <a:spAutoFit/>
          </a:bodyPr>
          <a:lstStyle/>
          <a:p>
            <a:r>
              <a:rPr lang="en-US" sz="1600" dirty="0">
                <a:solidFill>
                  <a:srgbClr val="0070C0"/>
                </a:solidFill>
              </a:rPr>
              <a:t>Trevor Franklin is the President &amp; CEO of MTC Chauffeured Transportation Solutions. He has 35 years of experience in ground transportation, strategic sourcing, strategy, implementation, auditing, policy and practices. He has proven successes in leading his business, improving service delivery, designing innovative ground technology, developing disciplined operating metrics and financial measures and leading effective MTC teams. </a:t>
            </a:r>
          </a:p>
          <a:p>
            <a:r>
              <a:rPr lang="en-US" sz="1600" dirty="0">
                <a:solidFill>
                  <a:srgbClr val="0070C0"/>
                </a:solidFill>
              </a:rPr>
              <a:t> </a:t>
            </a:r>
          </a:p>
          <a:p>
            <a:r>
              <a:rPr lang="en-US" sz="1600" dirty="0">
                <a:solidFill>
                  <a:srgbClr val="0070C0"/>
                </a:solidFill>
              </a:rPr>
              <a:t>Since the founding of MTC in 1985, Trevor Franklin has provided leadership and motivation to an organization of increasing size and complexity. With his partner, Jim Rubin, Trevor took a start-up with one car to a company to a multi-location operation with vehicles from sedans to busses.</a:t>
            </a:r>
          </a:p>
          <a:p>
            <a:r>
              <a:rPr lang="en-US" sz="1600" dirty="0">
                <a:solidFill>
                  <a:srgbClr val="0070C0"/>
                </a:solidFill>
              </a:rPr>
              <a:t>Demanding the highest levels of quality and customer service, Trevor has set high standards for each of MTC’s staff. These standards have resulted in substantial growth and the maintenance of long-term client relationships with many of the largest corporate clients in the New York Metropolitan area market and the development of an extensive international network.</a:t>
            </a:r>
          </a:p>
          <a:p>
            <a:r>
              <a:rPr lang="en-US" sz="1600" dirty="0">
                <a:solidFill>
                  <a:srgbClr val="0070C0"/>
                </a:solidFill>
              </a:rPr>
              <a:t>MTC has been a staple in the luxury corporate, roadshow, group and meeting transportation industries. MTC provides services in more than 500 cities worldwide</a:t>
            </a:r>
          </a:p>
          <a:p>
            <a:endParaRPr lang="en-US" dirty="0">
              <a:solidFill>
                <a:srgbClr val="0070C0"/>
              </a:solidFill>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7E82E519-0CEF-4FEC-A3FD-6FF5F3FE16AA}"/>
              </a:ext>
            </a:extLst>
          </p:cNvPr>
          <p:cNvPicPr>
            <a:picLocks noChangeAspect="1"/>
          </p:cNvPicPr>
          <p:nvPr/>
        </p:nvPicPr>
        <p:blipFill rotWithShape="1">
          <a:blip r:embed="rId2"/>
          <a:srcRect l="9325" r="3945" b="5911"/>
          <a:stretch/>
        </p:blipFill>
        <p:spPr>
          <a:xfrm>
            <a:off x="9995574" y="3485033"/>
            <a:ext cx="2750946" cy="1263647"/>
          </a:xfrm>
          <a:prstGeom prst="rect">
            <a:avLst/>
          </a:prstGeom>
        </p:spPr>
      </p:pic>
    </p:spTree>
    <p:extLst>
      <p:ext uri="{BB962C8B-B14F-4D97-AF65-F5344CB8AC3E}">
        <p14:creationId xmlns:p14="http://schemas.microsoft.com/office/powerpoint/2010/main" val="56394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F74B83B-8C39-1F47-BE3E-39D7205A04F1}"/>
              </a:ext>
            </a:extLst>
          </p:cNvPr>
          <p:cNvSpPr>
            <a:spLocks noGrp="1"/>
          </p:cNvSpPr>
          <p:nvPr>
            <p:ph type="title"/>
          </p:nvPr>
        </p:nvSpPr>
        <p:spPr>
          <a:xfrm>
            <a:off x="597159" y="969474"/>
            <a:ext cx="10561579" cy="970450"/>
          </a:xfrm>
        </p:spPr>
        <p:txBody>
          <a:bodyPr/>
          <a:lstStyle/>
          <a:p>
            <a:r>
              <a:rPr lang="en-US" dirty="0"/>
              <a:t>Uber for Business</a:t>
            </a:r>
          </a:p>
        </p:txBody>
      </p:sp>
      <p:sp>
        <p:nvSpPr>
          <p:cNvPr id="5" name="Footer Placeholder 4"/>
          <p:cNvSpPr>
            <a:spLocks noGrp="1"/>
          </p:cNvSpPr>
          <p:nvPr>
            <p:ph type="ftr" sz="quarter" idx="11"/>
          </p:nvPr>
        </p:nvSpPr>
        <p:spPr/>
        <p:txBody>
          <a:bodyPr/>
          <a:lstStyle/>
          <a:p>
            <a:r>
              <a:rPr lang="en-US" dirty="0"/>
              <a:t>© 2019 GBTA.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 name="TextBox 2">
            <a:extLst>
              <a:ext uri="{FF2B5EF4-FFF2-40B4-BE49-F238E27FC236}">
                <a16:creationId xmlns:a16="http://schemas.microsoft.com/office/drawing/2014/main" id="{BDD07A9D-DA4F-4AE5-91B4-57B98E2B677A}"/>
              </a:ext>
            </a:extLst>
          </p:cNvPr>
          <p:cNvSpPr txBox="1"/>
          <p:nvPr/>
        </p:nvSpPr>
        <p:spPr>
          <a:xfrm>
            <a:off x="312516" y="2376238"/>
            <a:ext cx="9699585" cy="3693319"/>
          </a:xfrm>
          <a:prstGeom prst="rect">
            <a:avLst/>
          </a:prstGeom>
          <a:noFill/>
        </p:spPr>
        <p:txBody>
          <a:bodyPr wrap="square" rtlCol="0">
            <a:spAutoFit/>
          </a:bodyPr>
          <a:lstStyle/>
          <a:p>
            <a:r>
              <a:rPr lang="en-US" i="1" dirty="0">
                <a:solidFill>
                  <a:srgbClr val="0070C0"/>
                </a:solidFill>
              </a:rPr>
              <a:t>John Persche is an Account Manager on Uber for Business. He works with organizations  organizations that are currently leveraging Uber’s corporate tools to create further efficiencies and tailor usage of the tools to meet their needs. This includes tools for Employee &amp; Guest Travel, Patient Travel, Transportation of Company Products, and Uber Eats Tools. He is usually located in New York City, but is currently working from home in San Diego.</a:t>
            </a:r>
          </a:p>
          <a:p>
            <a:endParaRPr lang="en-US" i="1" dirty="0">
              <a:solidFill>
                <a:srgbClr val="0070C0"/>
              </a:solidFill>
            </a:endParaRPr>
          </a:p>
          <a:p>
            <a:endParaRPr lang="en-US" dirty="0">
              <a:solidFill>
                <a:srgbClr val="0070C0"/>
              </a:solidFill>
            </a:endParaRPr>
          </a:p>
          <a:p>
            <a:endParaRPr lang="en-US" dirty="0">
              <a:solidFill>
                <a:srgbClr val="0070C0"/>
              </a:solidFill>
            </a:endParaRPr>
          </a:p>
          <a:p>
            <a:r>
              <a:rPr lang="en-US" i="1" dirty="0">
                <a:solidFill>
                  <a:srgbClr val="0070C0"/>
                </a:solidFill>
              </a:rPr>
              <a:t>Lauren Schroeder is an Account Executive on Uber for Business. She works with companies across a wide array of industries including tech, finance, law and hospitality, leveraging the Uber for Business solution suite to provide ride, meal and delivery solutions. Lauren is based out of New York City.</a:t>
            </a:r>
            <a:endParaRPr lang="en-US" dirty="0">
              <a:solidFill>
                <a:srgbClr val="0070C0"/>
              </a:solidFill>
            </a:endParaRPr>
          </a:p>
          <a:p>
            <a:r>
              <a:rPr lang="en-US" dirty="0">
                <a:solidFill>
                  <a:srgbClr val="0070C0"/>
                </a:solidFill>
              </a:rPr>
              <a:t> </a:t>
            </a:r>
          </a:p>
        </p:txBody>
      </p:sp>
      <p:pic>
        <p:nvPicPr>
          <p:cNvPr id="2" name="Picture 1">
            <a:extLst>
              <a:ext uri="{FF2B5EF4-FFF2-40B4-BE49-F238E27FC236}">
                <a16:creationId xmlns:a16="http://schemas.microsoft.com/office/drawing/2014/main" id="{085F7DC8-206F-41E5-A61D-FDD620084932}"/>
              </a:ext>
            </a:extLst>
          </p:cNvPr>
          <p:cNvPicPr>
            <a:picLocks noChangeAspect="1"/>
          </p:cNvPicPr>
          <p:nvPr/>
        </p:nvPicPr>
        <p:blipFill>
          <a:blip r:embed="rId2"/>
          <a:stretch>
            <a:fillRect/>
          </a:stretch>
        </p:blipFill>
        <p:spPr>
          <a:xfrm>
            <a:off x="9916307" y="2263243"/>
            <a:ext cx="1338226" cy="1362230"/>
          </a:xfrm>
          <a:prstGeom prst="rect">
            <a:avLst/>
          </a:prstGeom>
        </p:spPr>
      </p:pic>
      <p:pic>
        <p:nvPicPr>
          <p:cNvPr id="4" name="Picture 3">
            <a:extLst>
              <a:ext uri="{FF2B5EF4-FFF2-40B4-BE49-F238E27FC236}">
                <a16:creationId xmlns:a16="http://schemas.microsoft.com/office/drawing/2014/main" id="{47F94544-7B2B-4139-8866-94844F9819B3}"/>
              </a:ext>
            </a:extLst>
          </p:cNvPr>
          <p:cNvPicPr>
            <a:picLocks noChangeAspect="1"/>
          </p:cNvPicPr>
          <p:nvPr/>
        </p:nvPicPr>
        <p:blipFill>
          <a:blip r:embed="rId3"/>
          <a:stretch>
            <a:fillRect/>
          </a:stretch>
        </p:blipFill>
        <p:spPr>
          <a:xfrm>
            <a:off x="10012101" y="3948792"/>
            <a:ext cx="1328190" cy="1493904"/>
          </a:xfrm>
          <a:prstGeom prst="rect">
            <a:avLst/>
          </a:prstGeom>
        </p:spPr>
      </p:pic>
    </p:spTree>
    <p:extLst>
      <p:ext uri="{BB962C8B-B14F-4D97-AF65-F5344CB8AC3E}">
        <p14:creationId xmlns:p14="http://schemas.microsoft.com/office/powerpoint/2010/main" val="310948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F74B83B-8C39-1F47-BE3E-39D7205A04F1}"/>
              </a:ext>
            </a:extLst>
          </p:cNvPr>
          <p:cNvSpPr>
            <a:spLocks noGrp="1"/>
          </p:cNvSpPr>
          <p:nvPr>
            <p:ph type="title"/>
          </p:nvPr>
        </p:nvSpPr>
        <p:spPr>
          <a:xfrm>
            <a:off x="597159" y="1094951"/>
            <a:ext cx="10561579" cy="970450"/>
          </a:xfrm>
        </p:spPr>
        <p:txBody>
          <a:bodyPr/>
          <a:lstStyle/>
          <a:p>
            <a:r>
              <a:rPr lang="en-US" dirty="0"/>
              <a:t>Lyft Business</a:t>
            </a:r>
          </a:p>
        </p:txBody>
      </p:sp>
      <p:sp>
        <p:nvSpPr>
          <p:cNvPr id="5" name="Footer Placeholder 4"/>
          <p:cNvSpPr>
            <a:spLocks noGrp="1"/>
          </p:cNvSpPr>
          <p:nvPr>
            <p:ph type="ftr" sz="quarter" idx="11"/>
          </p:nvPr>
        </p:nvSpPr>
        <p:spPr/>
        <p:txBody>
          <a:bodyPr/>
          <a:lstStyle/>
          <a:p>
            <a:r>
              <a:rPr lang="en-US" dirty="0"/>
              <a:t>© 2019 GBTA. All rights reserved.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3" name="Picture 2">
            <a:extLst>
              <a:ext uri="{FF2B5EF4-FFF2-40B4-BE49-F238E27FC236}">
                <a16:creationId xmlns:a16="http://schemas.microsoft.com/office/drawing/2014/main" id="{1490E97C-3CE1-4698-A907-1A5384FB79CF}"/>
              </a:ext>
            </a:extLst>
          </p:cNvPr>
          <p:cNvPicPr>
            <a:picLocks noChangeAspect="1"/>
          </p:cNvPicPr>
          <p:nvPr/>
        </p:nvPicPr>
        <p:blipFill>
          <a:blip r:embed="rId2"/>
          <a:stretch>
            <a:fillRect/>
          </a:stretch>
        </p:blipFill>
        <p:spPr>
          <a:xfrm>
            <a:off x="726830" y="1945301"/>
            <a:ext cx="8067046" cy="4236429"/>
          </a:xfrm>
          <a:prstGeom prst="rect">
            <a:avLst/>
          </a:prstGeom>
        </p:spPr>
      </p:pic>
    </p:spTree>
    <p:extLst>
      <p:ext uri="{BB962C8B-B14F-4D97-AF65-F5344CB8AC3E}">
        <p14:creationId xmlns:p14="http://schemas.microsoft.com/office/powerpoint/2010/main" val="109547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A22B3AB-CA49-4CF3-8686-8F26065E0F2B}"/>
              </a:ext>
            </a:extLst>
          </p:cNvPr>
          <p:cNvSpPr>
            <a:spLocks noGrp="1"/>
          </p:cNvSpPr>
          <p:nvPr>
            <p:ph type="ftr" sz="quarter" idx="11"/>
          </p:nvPr>
        </p:nvSpPr>
        <p:spPr/>
        <p:txBody>
          <a:bodyPr/>
          <a:lstStyle/>
          <a:p>
            <a:r>
              <a:rPr lang="en-US" dirty="0"/>
              <a:t>© 2019 GBTA. All rights reserved.</a:t>
            </a:r>
          </a:p>
        </p:txBody>
      </p:sp>
      <p:sp>
        <p:nvSpPr>
          <p:cNvPr id="5" name="Slide Number Placeholder 4">
            <a:extLst>
              <a:ext uri="{FF2B5EF4-FFF2-40B4-BE49-F238E27FC236}">
                <a16:creationId xmlns:a16="http://schemas.microsoft.com/office/drawing/2014/main" id="{A425D702-571D-40F8-B2D0-728FAF667E26}"/>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x_x_6B5E5B02-0641-4622-82C5-099755242E94">
            <a:extLst>
              <a:ext uri="{FF2B5EF4-FFF2-40B4-BE49-F238E27FC236}">
                <a16:creationId xmlns:a16="http://schemas.microsoft.com/office/drawing/2014/main" id="{D371350F-4A21-4F34-823D-CDBFCB6C21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914" t="38290" r="26160" b="29150"/>
          <a:stretch/>
        </p:blipFill>
        <p:spPr bwMode="auto">
          <a:xfrm rot="5400000">
            <a:off x="2872535" y="2808861"/>
            <a:ext cx="2700612" cy="165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6290A191-C3BD-4436-BBE0-8AAEE67C11E2}"/>
              </a:ext>
            </a:extLst>
          </p:cNvPr>
          <p:cNvSpPr>
            <a:spLocks noGrp="1"/>
          </p:cNvSpPr>
          <p:nvPr>
            <p:ph type="title"/>
          </p:nvPr>
        </p:nvSpPr>
        <p:spPr/>
        <p:txBody>
          <a:bodyPr/>
          <a:lstStyle/>
          <a:p>
            <a:r>
              <a:rPr lang="en-US" dirty="0"/>
              <a:t>Robyn Greer Hallock </a:t>
            </a:r>
          </a:p>
        </p:txBody>
      </p:sp>
      <p:sp>
        <p:nvSpPr>
          <p:cNvPr id="2" name="TextBox 1">
            <a:extLst>
              <a:ext uri="{FF2B5EF4-FFF2-40B4-BE49-F238E27FC236}">
                <a16:creationId xmlns:a16="http://schemas.microsoft.com/office/drawing/2014/main" id="{E77504A8-D871-4475-9F21-E4329CF0AD13}"/>
              </a:ext>
            </a:extLst>
          </p:cNvPr>
          <p:cNvSpPr txBox="1"/>
          <p:nvPr/>
        </p:nvSpPr>
        <p:spPr>
          <a:xfrm>
            <a:off x="2409568" y="5523470"/>
            <a:ext cx="6669390" cy="369332"/>
          </a:xfrm>
          <a:prstGeom prst="rect">
            <a:avLst/>
          </a:prstGeom>
          <a:noFill/>
        </p:spPr>
        <p:txBody>
          <a:bodyPr wrap="none" rtlCol="0">
            <a:spAutoFit/>
          </a:bodyPr>
          <a:lstStyle/>
          <a:p>
            <a:r>
              <a:rPr lang="en-US" dirty="0">
                <a:solidFill>
                  <a:srgbClr val="1F4A98"/>
                </a:solidFill>
              </a:rPr>
              <a:t>Remembering a very special CWBTA past President and friend </a:t>
            </a:r>
          </a:p>
        </p:txBody>
      </p:sp>
    </p:spTree>
    <p:extLst>
      <p:ext uri="{BB962C8B-B14F-4D97-AF65-F5344CB8AC3E}">
        <p14:creationId xmlns:p14="http://schemas.microsoft.com/office/powerpoint/2010/main" val="51900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316" y="1191716"/>
            <a:ext cx="10569731" cy="802025"/>
          </a:xfrm>
        </p:spPr>
        <p:txBody>
          <a:bodyPr/>
          <a:lstStyle/>
          <a:p>
            <a:r>
              <a:rPr lang="en-US" dirty="0"/>
              <a:t>Thank you to our Sponsors 2020</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
        <p:nvSpPr>
          <p:cNvPr id="15" name="Rectangle 14">
            <a:extLst>
              <a:ext uri="{FF2B5EF4-FFF2-40B4-BE49-F238E27FC236}">
                <a16:creationId xmlns:a16="http://schemas.microsoft.com/office/drawing/2014/main" id="{CCD6E294-5B54-4150-8A77-562059D08D41}"/>
              </a:ext>
            </a:extLst>
          </p:cNvPr>
          <p:cNvSpPr/>
          <p:nvPr/>
        </p:nvSpPr>
        <p:spPr>
          <a:xfrm>
            <a:off x="184957" y="5921186"/>
            <a:ext cx="9164316" cy="523220"/>
          </a:xfrm>
          <a:prstGeom prst="rect">
            <a:avLst/>
          </a:prstGeom>
        </p:spPr>
        <p:txBody>
          <a:bodyPr wrap="square">
            <a:spAutoFit/>
          </a:bodyPr>
          <a:lstStyle/>
          <a:p>
            <a:r>
              <a:rPr lang="en-US" sz="2800" b="1" dirty="0">
                <a:solidFill>
                  <a:srgbClr val="7030A0"/>
                </a:solidFill>
              </a:rPr>
              <a:t>Thank you and big shout out to our CWBTA Board</a:t>
            </a:r>
          </a:p>
        </p:txBody>
      </p:sp>
      <p:pic>
        <p:nvPicPr>
          <p:cNvPr id="16" name="Picture 15">
            <a:extLst>
              <a:ext uri="{FF2B5EF4-FFF2-40B4-BE49-F238E27FC236}">
                <a16:creationId xmlns:a16="http://schemas.microsoft.com/office/drawing/2014/main" id="{1E2F5803-F773-43A7-9B34-B7816E323FB6}"/>
              </a:ext>
            </a:extLst>
          </p:cNvPr>
          <p:cNvPicPr>
            <a:picLocks noChangeAspect="1"/>
          </p:cNvPicPr>
          <p:nvPr/>
        </p:nvPicPr>
        <p:blipFill>
          <a:blip r:embed="rId3"/>
          <a:stretch>
            <a:fillRect/>
          </a:stretch>
        </p:blipFill>
        <p:spPr>
          <a:xfrm>
            <a:off x="1433901" y="1896445"/>
            <a:ext cx="3679757" cy="1472974"/>
          </a:xfrm>
          <a:prstGeom prst="rect">
            <a:avLst/>
          </a:prstGeom>
        </p:spPr>
      </p:pic>
      <p:pic>
        <p:nvPicPr>
          <p:cNvPr id="17" name="Picture 16">
            <a:extLst>
              <a:ext uri="{FF2B5EF4-FFF2-40B4-BE49-F238E27FC236}">
                <a16:creationId xmlns:a16="http://schemas.microsoft.com/office/drawing/2014/main" id="{64566953-2110-472E-8155-E4951D0293CF}"/>
              </a:ext>
            </a:extLst>
          </p:cNvPr>
          <p:cNvPicPr>
            <a:picLocks noChangeAspect="1"/>
          </p:cNvPicPr>
          <p:nvPr/>
        </p:nvPicPr>
        <p:blipFill>
          <a:blip r:embed="rId4"/>
          <a:stretch>
            <a:fillRect/>
          </a:stretch>
        </p:blipFill>
        <p:spPr>
          <a:xfrm>
            <a:off x="9013127" y="1734558"/>
            <a:ext cx="2377557" cy="2047117"/>
          </a:xfrm>
          <a:prstGeom prst="rect">
            <a:avLst/>
          </a:prstGeom>
        </p:spPr>
      </p:pic>
      <p:pic>
        <p:nvPicPr>
          <p:cNvPr id="18" name="Picture 17">
            <a:extLst>
              <a:ext uri="{FF2B5EF4-FFF2-40B4-BE49-F238E27FC236}">
                <a16:creationId xmlns:a16="http://schemas.microsoft.com/office/drawing/2014/main" id="{B7E91B7E-AF0D-4890-BFB1-4189EF9EBB18}"/>
              </a:ext>
            </a:extLst>
          </p:cNvPr>
          <p:cNvPicPr>
            <a:picLocks noChangeAspect="1"/>
          </p:cNvPicPr>
          <p:nvPr/>
        </p:nvPicPr>
        <p:blipFill>
          <a:blip r:embed="rId5"/>
          <a:stretch>
            <a:fillRect/>
          </a:stretch>
        </p:blipFill>
        <p:spPr>
          <a:xfrm>
            <a:off x="4838313" y="3700849"/>
            <a:ext cx="2933164" cy="1689318"/>
          </a:xfrm>
          <a:prstGeom prst="rect">
            <a:avLst/>
          </a:prstGeom>
        </p:spPr>
      </p:pic>
      <p:pic>
        <p:nvPicPr>
          <p:cNvPr id="19" name="Picture 18">
            <a:extLst>
              <a:ext uri="{FF2B5EF4-FFF2-40B4-BE49-F238E27FC236}">
                <a16:creationId xmlns:a16="http://schemas.microsoft.com/office/drawing/2014/main" id="{6B027085-C7EA-4BE3-8199-339C41D0CE62}"/>
              </a:ext>
            </a:extLst>
          </p:cNvPr>
          <p:cNvPicPr>
            <a:picLocks noChangeAspect="1"/>
          </p:cNvPicPr>
          <p:nvPr/>
        </p:nvPicPr>
        <p:blipFill>
          <a:blip r:embed="rId6"/>
          <a:stretch>
            <a:fillRect/>
          </a:stretch>
        </p:blipFill>
        <p:spPr>
          <a:xfrm>
            <a:off x="511529" y="3625294"/>
            <a:ext cx="2762250" cy="790575"/>
          </a:xfrm>
          <a:prstGeom prst="rect">
            <a:avLst/>
          </a:prstGeom>
        </p:spPr>
      </p:pic>
      <p:pic>
        <p:nvPicPr>
          <p:cNvPr id="20" name="Picture 19">
            <a:extLst>
              <a:ext uri="{FF2B5EF4-FFF2-40B4-BE49-F238E27FC236}">
                <a16:creationId xmlns:a16="http://schemas.microsoft.com/office/drawing/2014/main" id="{7D3FB028-EB12-4EA4-AAAB-BC753C941CCA}"/>
              </a:ext>
            </a:extLst>
          </p:cNvPr>
          <p:cNvPicPr>
            <a:picLocks noChangeAspect="1"/>
          </p:cNvPicPr>
          <p:nvPr/>
        </p:nvPicPr>
        <p:blipFill>
          <a:blip r:embed="rId7"/>
          <a:stretch>
            <a:fillRect/>
          </a:stretch>
        </p:blipFill>
        <p:spPr>
          <a:xfrm>
            <a:off x="1002409" y="4485795"/>
            <a:ext cx="1015850" cy="827192"/>
          </a:xfrm>
          <a:prstGeom prst="rect">
            <a:avLst/>
          </a:prstGeom>
        </p:spPr>
      </p:pic>
    </p:spTree>
    <p:extLst>
      <p:ext uri="{BB962C8B-B14F-4D97-AF65-F5344CB8AC3E}">
        <p14:creationId xmlns:p14="http://schemas.microsoft.com/office/powerpoint/2010/main" val="379428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316" y="1191716"/>
            <a:ext cx="10569731" cy="802025"/>
          </a:xfrm>
        </p:spPr>
        <p:txBody>
          <a:bodyPr/>
          <a:lstStyle/>
          <a:p>
            <a:r>
              <a:rPr lang="en-US" dirty="0"/>
              <a:t>CWBTA</a:t>
            </a:r>
          </a:p>
        </p:txBody>
      </p:sp>
      <p:sp>
        <p:nvSpPr>
          <p:cNvPr id="3" name="Content Placeholder 2"/>
          <p:cNvSpPr>
            <a:spLocks noGrp="1"/>
          </p:cNvSpPr>
          <p:nvPr>
            <p:ph idx="1"/>
          </p:nvPr>
        </p:nvSpPr>
        <p:spPr>
          <a:xfrm>
            <a:off x="680019" y="1993741"/>
            <a:ext cx="10569730" cy="4339776"/>
          </a:xfrm>
        </p:spPr>
        <p:txBody>
          <a:bodyPr/>
          <a:lstStyle/>
          <a:p>
            <a:pPr>
              <a:spcAft>
                <a:spcPts val="800"/>
              </a:spcAft>
            </a:pPr>
            <a:r>
              <a:rPr lang="en-US" dirty="0">
                <a:latin typeface="Calibri" panose="020F0502020204030204" pitchFamily="34" charset="0"/>
                <a:ea typeface="Calibri" panose="020F0502020204030204" pitchFamily="34" charset="0"/>
              </a:rPr>
              <a:t>Please make sure that you visit GBTA to review Chapter events  - </a:t>
            </a:r>
          </a:p>
          <a:p>
            <a:pPr>
              <a:spcAft>
                <a:spcPts val="800"/>
              </a:spcAft>
            </a:pPr>
            <a:r>
              <a:rPr lang="en-US" dirty="0">
                <a:latin typeface="Calibri" panose="020F0502020204030204" pitchFamily="34" charset="0"/>
                <a:ea typeface="Calibri" panose="020F0502020204030204" pitchFamily="34" charset="0"/>
              </a:rPr>
              <a:t>You can join as member and some offer complimentary</a:t>
            </a:r>
          </a:p>
          <a:p>
            <a:pPr>
              <a:spcAft>
                <a:spcPts val="800"/>
              </a:spcAft>
            </a:pPr>
            <a:r>
              <a:rPr lang="en-US" dirty="0">
                <a:latin typeface="Calibri" panose="020F0502020204030204" pitchFamily="34" charset="0"/>
                <a:ea typeface="Calibri" panose="020F0502020204030204" pitchFamily="34" charset="0"/>
              </a:rPr>
              <a:t>Do you hold a Chapter member/GBTA access?</a:t>
            </a:r>
          </a:p>
          <a:p>
            <a:pPr>
              <a:spcAft>
                <a:spcPts val="800"/>
              </a:spcAft>
            </a:pPr>
            <a:r>
              <a:rPr lang="en-US" dirty="0">
                <a:latin typeface="Calibri" panose="020F0502020204030204" pitchFamily="34" charset="0"/>
                <a:ea typeface="Calibri" panose="020F0502020204030204" pitchFamily="34" charset="0"/>
              </a:rPr>
              <a:t>Consider Joining </a:t>
            </a:r>
            <a:r>
              <a:rPr lang="en-US" dirty="0">
                <a:latin typeface="Calibri" panose="020F0502020204030204" pitchFamily="34" charset="0"/>
                <a:ea typeface="Calibri" panose="020F0502020204030204" pitchFamily="34" charset="0"/>
                <a:hlinkClick r:id="rId3"/>
              </a:rPr>
              <a:t>www.cwbta.org</a:t>
            </a:r>
            <a:r>
              <a:rPr lang="en-US" dirty="0">
                <a:latin typeface="Calibri" panose="020F0502020204030204" pitchFamily="34" charset="0"/>
                <a:ea typeface="Calibri" panose="020F0502020204030204" pitchFamily="34" charset="0"/>
              </a:rPr>
              <a:t>  become a member</a:t>
            </a:r>
          </a:p>
          <a:p>
            <a:pPr>
              <a:spcAft>
                <a:spcPts val="800"/>
              </a:spcAft>
            </a:pPr>
            <a:endParaRPr lang="en-US" dirty="0">
              <a:latin typeface="Calibri" panose="020F0502020204030204" pitchFamily="34" charset="0"/>
              <a:ea typeface="Calibri" panose="020F0502020204030204" pitchFamily="34" charset="0"/>
            </a:endParaRPr>
          </a:p>
          <a:p>
            <a:pPr>
              <a:spcAft>
                <a:spcPts val="800"/>
              </a:spcAft>
            </a:pPr>
            <a:r>
              <a:rPr lang="en-US" dirty="0">
                <a:latin typeface="Calibri" panose="020F0502020204030204" pitchFamily="34" charset="0"/>
                <a:ea typeface="Calibri" panose="020F0502020204030204" pitchFamily="34" charset="0"/>
              </a:rPr>
              <a:t>For those CWBTA members that have been furlough or laid off CWBTA is  extending membership till June 30, 2021</a:t>
            </a:r>
          </a:p>
          <a:p>
            <a:pPr>
              <a:spcAft>
                <a:spcPts val="800"/>
              </a:spcAft>
            </a:pPr>
            <a:endParaRPr lang="en-US" dirty="0">
              <a:latin typeface="Calibri" panose="020F0502020204030204" pitchFamily="34" charset="0"/>
              <a:ea typeface="Calibri" panose="020F0502020204030204" pitchFamily="34" charset="0"/>
            </a:endParaRPr>
          </a:p>
          <a:p>
            <a:pPr>
              <a:spcAft>
                <a:spcPts val="800"/>
              </a:spcAft>
            </a:pPr>
            <a:r>
              <a:rPr lang="en-US" dirty="0">
                <a:latin typeface="Calibri" panose="020F0502020204030204" pitchFamily="34" charset="0"/>
                <a:ea typeface="Calibri" panose="020F0502020204030204" pitchFamily="34" charset="0"/>
              </a:rPr>
              <a:t>Please review GBTA membership information </a:t>
            </a:r>
          </a:p>
          <a:p>
            <a:pPr>
              <a:spcAft>
                <a:spcPts val="800"/>
              </a:spcAft>
            </a:pPr>
            <a:r>
              <a:rPr lang="en-US" dirty="0">
                <a:latin typeface="Calibri" panose="020F0502020204030204" pitchFamily="34" charset="0"/>
                <a:ea typeface="Calibri" panose="020F0502020204030204" pitchFamily="34" charset="0"/>
              </a:rPr>
              <a:t>Next meeting    Tuesday, December 15  - Holiday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6878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316" y="1191716"/>
            <a:ext cx="10569731" cy="802025"/>
          </a:xfrm>
        </p:spPr>
        <p:txBody>
          <a:bodyPr/>
          <a:lstStyle/>
          <a:p>
            <a:r>
              <a:rPr lang="en-US" dirty="0"/>
              <a:t>CWBTA</a:t>
            </a:r>
          </a:p>
        </p:txBody>
      </p:sp>
      <p:sp>
        <p:nvSpPr>
          <p:cNvPr id="3" name="Content Placeholder 2"/>
          <p:cNvSpPr>
            <a:spLocks noGrp="1"/>
          </p:cNvSpPr>
          <p:nvPr>
            <p:ph idx="1"/>
          </p:nvPr>
        </p:nvSpPr>
        <p:spPr>
          <a:xfrm>
            <a:off x="680019" y="1993741"/>
            <a:ext cx="10569730" cy="4339776"/>
          </a:xfrm>
        </p:spPr>
        <p:txBody>
          <a:bodyPr/>
          <a:lstStyle/>
          <a:p>
            <a:pPr>
              <a:spcAft>
                <a:spcPts val="800"/>
              </a:spcAft>
            </a:pPr>
            <a:r>
              <a:rPr lang="en-US" b="1" u="sng" dirty="0"/>
              <a:t>If you would like to donate $20, you will be entered into a raffle to win:</a:t>
            </a:r>
            <a:endParaRPr lang="en-US" dirty="0"/>
          </a:p>
          <a:p>
            <a:pPr>
              <a:spcAft>
                <a:spcPts val="800"/>
              </a:spcAft>
            </a:pPr>
            <a:r>
              <a:rPr lang="en-US" dirty="0"/>
              <a:t>(2) Round Trip tickets US48 on United Airlines </a:t>
            </a:r>
            <a:r>
              <a:rPr lang="en-US" b="1" u="sng" dirty="0"/>
              <a:t>OR</a:t>
            </a:r>
            <a:br>
              <a:rPr lang="en-US" dirty="0"/>
            </a:br>
            <a:r>
              <a:rPr lang="en-US" dirty="0"/>
              <a:t>(2) Round Trip Acela tickets NYC to DC  </a:t>
            </a:r>
          </a:p>
          <a:p>
            <a:pPr>
              <a:spcAft>
                <a:spcPts val="800"/>
              </a:spcAft>
            </a:pPr>
            <a:r>
              <a:rPr lang="en-US" dirty="0"/>
              <a:t>The following people are will be entered in the raffle and name will be called at end of presentation.  </a:t>
            </a:r>
          </a:p>
          <a:p>
            <a:pPr>
              <a:spcAft>
                <a:spcPts val="800"/>
              </a:spcAft>
            </a:pPr>
            <a:endParaRPr lang="en-US" dirty="0"/>
          </a:p>
          <a:p>
            <a:pPr>
              <a:spcAft>
                <a:spcPts val="800"/>
              </a:spcAft>
            </a:pPr>
            <a:endParaRPr lang="en-US" dirty="0"/>
          </a:p>
          <a:p>
            <a:pPr>
              <a:spcAft>
                <a:spcPts val="800"/>
              </a:spcAft>
            </a:pPr>
            <a:endParaRPr lang="en-US" dirty="0"/>
          </a:p>
          <a:p>
            <a:pPr>
              <a:spcAft>
                <a:spcPts val="800"/>
              </a:spcAft>
            </a:pP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4" name="Table 3">
            <a:extLst>
              <a:ext uri="{FF2B5EF4-FFF2-40B4-BE49-F238E27FC236}">
                <a16:creationId xmlns:a16="http://schemas.microsoft.com/office/drawing/2014/main" id="{DED66A8A-4CA3-452F-9414-3C147778A711}"/>
              </a:ext>
            </a:extLst>
          </p:cNvPr>
          <p:cNvGraphicFramePr>
            <a:graphicFrameLocks noGrp="1"/>
          </p:cNvGraphicFramePr>
          <p:nvPr>
            <p:extLst>
              <p:ext uri="{D42A27DB-BD31-4B8C-83A1-F6EECF244321}">
                <p14:modId xmlns:p14="http://schemas.microsoft.com/office/powerpoint/2010/main" val="3272918627"/>
              </p:ext>
            </p:extLst>
          </p:nvPr>
        </p:nvGraphicFramePr>
        <p:xfrm>
          <a:off x="1758524" y="4246946"/>
          <a:ext cx="1358900" cy="2011680"/>
        </p:xfrm>
        <a:graphic>
          <a:graphicData uri="http://schemas.openxmlformats.org/drawingml/2006/table">
            <a:tbl>
              <a:tblPr>
                <a:tableStyleId>{5C22544A-7EE6-4342-B048-85BDC9FD1C3A}</a:tableStyleId>
              </a:tblPr>
              <a:tblGrid>
                <a:gridCol w="1358900">
                  <a:extLst>
                    <a:ext uri="{9D8B030D-6E8A-4147-A177-3AD203B41FA5}">
                      <a16:colId xmlns:a16="http://schemas.microsoft.com/office/drawing/2014/main" val="3602302583"/>
                    </a:ext>
                  </a:extLst>
                </a:gridCol>
              </a:tblGrid>
              <a:tr h="182880">
                <a:tc>
                  <a:txBody>
                    <a:bodyPr/>
                    <a:lstStyle/>
                    <a:p>
                      <a:pPr algn="l" fontAlgn="b"/>
                      <a:r>
                        <a:rPr lang="en-US" sz="1100" u="none" strike="noStrike" dirty="0">
                          <a:effectLst/>
                        </a:rPr>
                        <a:t>Lisa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82582420"/>
                  </a:ext>
                </a:extLst>
              </a:tr>
              <a:tr h="182880">
                <a:tc>
                  <a:txBody>
                    <a:bodyPr/>
                    <a:lstStyle/>
                    <a:p>
                      <a:pPr algn="l" fontAlgn="b"/>
                      <a:r>
                        <a:rPr lang="en-US" sz="1100" u="none" strike="noStrike" dirty="0">
                          <a:effectLst/>
                        </a:rPr>
                        <a:t>Susan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99232992"/>
                  </a:ext>
                </a:extLst>
              </a:tr>
              <a:tr h="182880">
                <a:tc>
                  <a:txBody>
                    <a:bodyPr/>
                    <a:lstStyle/>
                    <a:p>
                      <a:pPr algn="l" fontAlgn="b"/>
                      <a:r>
                        <a:rPr lang="en-US" sz="1100" u="none" strike="noStrike" dirty="0">
                          <a:effectLst/>
                        </a:rPr>
                        <a:t>Jeanne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04451786"/>
                  </a:ext>
                </a:extLst>
              </a:tr>
              <a:tr h="182880">
                <a:tc>
                  <a:txBody>
                    <a:bodyPr/>
                    <a:lstStyle/>
                    <a:p>
                      <a:pPr algn="l" fontAlgn="b"/>
                      <a:r>
                        <a:rPr lang="en-US" sz="1100" u="none" strike="noStrike" dirty="0">
                          <a:effectLst/>
                        </a:rPr>
                        <a:t>Lori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88324788"/>
                  </a:ext>
                </a:extLst>
              </a:tr>
              <a:tr h="182880">
                <a:tc>
                  <a:txBody>
                    <a:bodyPr/>
                    <a:lstStyle/>
                    <a:p>
                      <a:pPr algn="l" fontAlgn="b"/>
                      <a:r>
                        <a:rPr lang="en-US" sz="1100" u="none" strike="noStrike" dirty="0">
                          <a:effectLst/>
                        </a:rPr>
                        <a:t>Julie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23877965"/>
                  </a:ext>
                </a:extLst>
              </a:tr>
              <a:tr h="182880">
                <a:tc>
                  <a:txBody>
                    <a:bodyPr/>
                    <a:lstStyle/>
                    <a:p>
                      <a:pPr algn="l" fontAlgn="b"/>
                      <a:r>
                        <a:rPr lang="en-US" sz="1100" u="none" strike="noStrike" dirty="0">
                          <a:effectLst/>
                        </a:rPr>
                        <a:t>Aileen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9187635"/>
                  </a:ext>
                </a:extLst>
              </a:tr>
              <a:tr h="182880">
                <a:tc>
                  <a:txBody>
                    <a:bodyPr/>
                    <a:lstStyle/>
                    <a:p>
                      <a:pPr algn="l" fontAlgn="b"/>
                      <a:r>
                        <a:rPr lang="en-US" sz="1100" u="none" strike="noStrike" dirty="0">
                          <a:effectLst/>
                        </a:rPr>
                        <a:t>Angela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25959208"/>
                  </a:ext>
                </a:extLst>
              </a:tr>
              <a:tr h="182880">
                <a:tc>
                  <a:txBody>
                    <a:bodyPr/>
                    <a:lstStyle/>
                    <a:p>
                      <a:pPr algn="l" fontAlgn="b"/>
                      <a:r>
                        <a:rPr lang="en-US" sz="1100" u="none" strike="noStrike" dirty="0">
                          <a:effectLst/>
                        </a:rPr>
                        <a:t>Stephen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7567926"/>
                  </a:ext>
                </a:extLst>
              </a:tr>
              <a:tr h="182880">
                <a:tc>
                  <a:txBody>
                    <a:bodyPr/>
                    <a:lstStyle/>
                    <a:p>
                      <a:pPr algn="l" fontAlgn="b"/>
                      <a:r>
                        <a:rPr lang="en-US" sz="1100" u="none" strike="noStrike" dirty="0">
                          <a:effectLst/>
                        </a:rPr>
                        <a:t>Marcia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29897369"/>
                  </a:ext>
                </a:extLst>
              </a:tr>
              <a:tr h="182880">
                <a:tc>
                  <a:txBody>
                    <a:bodyPr/>
                    <a:lstStyle/>
                    <a:p>
                      <a:pPr algn="l" fontAlgn="b"/>
                      <a:r>
                        <a:rPr lang="en-US" sz="1100" u="none" strike="noStrike" dirty="0">
                          <a:effectLst/>
                        </a:rPr>
                        <a:t>Fred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60049153"/>
                  </a:ext>
                </a:extLst>
              </a:tr>
              <a:tr h="182880">
                <a:tc>
                  <a:txBody>
                    <a:bodyPr/>
                    <a:lstStyle/>
                    <a:p>
                      <a:pPr algn="l" fontAlgn="b"/>
                      <a:r>
                        <a:rPr lang="en-US" sz="1100" u="none" strike="noStrike" dirty="0">
                          <a:effectLst/>
                        </a:rPr>
                        <a:t>Stephen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55237107"/>
                  </a:ext>
                </a:extLst>
              </a:tr>
            </a:tbl>
          </a:graphicData>
        </a:graphic>
      </p:graphicFrame>
    </p:spTree>
    <p:extLst>
      <p:ext uri="{BB962C8B-B14F-4D97-AF65-F5344CB8AC3E}">
        <p14:creationId xmlns:p14="http://schemas.microsoft.com/office/powerpoint/2010/main" val="367766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5D27-898C-4CE0-8B0A-803B24CDD032}"/>
              </a:ext>
            </a:extLst>
          </p:cNvPr>
          <p:cNvSpPr>
            <a:spLocks noGrp="1"/>
          </p:cNvSpPr>
          <p:nvPr>
            <p:ph type="title"/>
          </p:nvPr>
        </p:nvSpPr>
        <p:spPr>
          <a:xfrm>
            <a:off x="615192" y="1520890"/>
            <a:ext cx="10525559" cy="2911151"/>
          </a:xfrm>
        </p:spPr>
        <p:txBody>
          <a:bodyPr/>
          <a:lstStyle/>
          <a:p>
            <a:r>
              <a:rPr lang="en-US" dirty="0"/>
              <a:t>United Airlines</a:t>
            </a:r>
            <a:br>
              <a:rPr lang="en-US" dirty="0"/>
            </a:br>
            <a:br>
              <a:rPr lang="en-US" dirty="0"/>
            </a:br>
            <a:br>
              <a:rPr lang="en-US" dirty="0"/>
            </a:br>
            <a:br>
              <a:rPr lang="en-US" dirty="0"/>
            </a:br>
            <a:r>
              <a:rPr lang="en-US" dirty="0"/>
              <a:t>Amtrak  </a:t>
            </a:r>
          </a:p>
        </p:txBody>
      </p:sp>
      <p:sp>
        <p:nvSpPr>
          <p:cNvPr id="4" name="Footer Placeholder 3">
            <a:extLst>
              <a:ext uri="{FF2B5EF4-FFF2-40B4-BE49-F238E27FC236}">
                <a16:creationId xmlns:a16="http://schemas.microsoft.com/office/drawing/2014/main" id="{4A22B3AB-CA49-4CF3-8686-8F26065E0F2B}"/>
              </a:ext>
            </a:extLst>
          </p:cNvPr>
          <p:cNvSpPr>
            <a:spLocks noGrp="1"/>
          </p:cNvSpPr>
          <p:nvPr>
            <p:ph type="ftr" sz="quarter" idx="11"/>
          </p:nvPr>
        </p:nvSpPr>
        <p:spPr/>
        <p:txBody>
          <a:bodyPr/>
          <a:lstStyle/>
          <a:p>
            <a:r>
              <a:rPr lang="en-US" dirty="0"/>
              <a:t>© 2019 GBTA. All rights reserved.</a:t>
            </a:r>
          </a:p>
        </p:txBody>
      </p:sp>
      <p:sp>
        <p:nvSpPr>
          <p:cNvPr id="5" name="Slide Number Placeholder 4">
            <a:extLst>
              <a:ext uri="{FF2B5EF4-FFF2-40B4-BE49-F238E27FC236}">
                <a16:creationId xmlns:a16="http://schemas.microsoft.com/office/drawing/2014/main" id="{A425D702-571D-40F8-B2D0-728FAF667E26}"/>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Picture 5">
            <a:extLst>
              <a:ext uri="{FF2B5EF4-FFF2-40B4-BE49-F238E27FC236}">
                <a16:creationId xmlns:a16="http://schemas.microsoft.com/office/drawing/2014/main" id="{6C49B8F1-BD30-4F35-8D08-7539CEA8CAE1}"/>
              </a:ext>
            </a:extLst>
          </p:cNvPr>
          <p:cNvPicPr>
            <a:picLocks noChangeAspect="1"/>
          </p:cNvPicPr>
          <p:nvPr/>
        </p:nvPicPr>
        <p:blipFill>
          <a:blip r:embed="rId2"/>
          <a:stretch>
            <a:fillRect/>
          </a:stretch>
        </p:blipFill>
        <p:spPr>
          <a:xfrm>
            <a:off x="2152800" y="2104211"/>
            <a:ext cx="2762250" cy="790575"/>
          </a:xfrm>
          <a:prstGeom prst="rect">
            <a:avLst/>
          </a:prstGeom>
        </p:spPr>
      </p:pic>
      <p:pic>
        <p:nvPicPr>
          <p:cNvPr id="7" name="Picture 6">
            <a:extLst>
              <a:ext uri="{FF2B5EF4-FFF2-40B4-BE49-F238E27FC236}">
                <a16:creationId xmlns:a16="http://schemas.microsoft.com/office/drawing/2014/main" id="{24D152F5-2751-4FCA-B990-3343802F7DAC}"/>
              </a:ext>
            </a:extLst>
          </p:cNvPr>
          <p:cNvPicPr>
            <a:picLocks noChangeAspect="1"/>
          </p:cNvPicPr>
          <p:nvPr/>
        </p:nvPicPr>
        <p:blipFill>
          <a:blip r:embed="rId3"/>
          <a:stretch>
            <a:fillRect/>
          </a:stretch>
        </p:blipFill>
        <p:spPr>
          <a:xfrm>
            <a:off x="2944807" y="3541347"/>
            <a:ext cx="2933164" cy="1689318"/>
          </a:xfrm>
          <a:prstGeom prst="rect">
            <a:avLst/>
          </a:prstGeom>
        </p:spPr>
      </p:pic>
      <p:pic>
        <p:nvPicPr>
          <p:cNvPr id="8" name="Picture 7">
            <a:extLst>
              <a:ext uri="{FF2B5EF4-FFF2-40B4-BE49-F238E27FC236}">
                <a16:creationId xmlns:a16="http://schemas.microsoft.com/office/drawing/2014/main" id="{D4316F4A-86AE-4D13-A202-4273757A4B21}"/>
              </a:ext>
            </a:extLst>
          </p:cNvPr>
          <p:cNvPicPr>
            <a:picLocks noChangeAspect="1"/>
          </p:cNvPicPr>
          <p:nvPr/>
        </p:nvPicPr>
        <p:blipFill>
          <a:blip r:embed="rId4"/>
          <a:stretch>
            <a:fillRect/>
          </a:stretch>
        </p:blipFill>
        <p:spPr>
          <a:xfrm>
            <a:off x="741152" y="2149273"/>
            <a:ext cx="1015850" cy="827192"/>
          </a:xfrm>
          <a:prstGeom prst="rect">
            <a:avLst/>
          </a:prstGeom>
        </p:spPr>
      </p:pic>
    </p:spTree>
    <p:extLst>
      <p:ext uri="{BB962C8B-B14F-4D97-AF65-F5344CB8AC3E}">
        <p14:creationId xmlns:p14="http://schemas.microsoft.com/office/powerpoint/2010/main" val="199134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316" y="1191716"/>
            <a:ext cx="10569731" cy="802025"/>
          </a:xfrm>
        </p:spPr>
        <p:txBody>
          <a:bodyPr/>
          <a:lstStyle/>
          <a:p>
            <a:r>
              <a:rPr lang="en-US" dirty="0"/>
              <a:t>What’s up with Ground Transportation</a:t>
            </a:r>
          </a:p>
        </p:txBody>
      </p:sp>
      <p:sp>
        <p:nvSpPr>
          <p:cNvPr id="3" name="Content Placeholder 2"/>
          <p:cNvSpPr>
            <a:spLocks noGrp="1"/>
          </p:cNvSpPr>
          <p:nvPr>
            <p:ph idx="1"/>
          </p:nvPr>
        </p:nvSpPr>
        <p:spPr>
          <a:xfrm>
            <a:off x="811135" y="2060512"/>
            <a:ext cx="10559912" cy="4442412"/>
          </a:xfrm>
        </p:spPr>
        <p:txBody>
          <a:bodyPr/>
          <a:lstStyle/>
          <a:p>
            <a:r>
              <a:rPr lang="en-US" dirty="0"/>
              <a:t>Panel Discussions</a:t>
            </a:r>
          </a:p>
          <a:p>
            <a:pPr lvl="1"/>
            <a:r>
              <a:rPr lang="en-US" dirty="0"/>
              <a:t>Trends and Overview</a:t>
            </a:r>
          </a:p>
          <a:p>
            <a:pPr lvl="1"/>
            <a:r>
              <a:rPr lang="en-US" dirty="0"/>
              <a:t>Technology Enhancements</a:t>
            </a:r>
          </a:p>
          <a:p>
            <a:pPr lvl="1"/>
            <a:r>
              <a:rPr lang="en-US" dirty="0"/>
              <a:t>Hear on Ground Transportations safety measures</a:t>
            </a:r>
          </a:p>
          <a:p>
            <a:pPr lvl="1"/>
            <a:r>
              <a:rPr lang="en-US" dirty="0"/>
              <a:t>How has private car or shared economy been impacted?</a:t>
            </a:r>
          </a:p>
          <a:p>
            <a:pPr lvl="1"/>
            <a:r>
              <a:rPr lang="en-US" dirty="0"/>
              <a:t>What challenges have been faced?  Obstacles?</a:t>
            </a:r>
          </a:p>
          <a:p>
            <a:pPr lvl="1"/>
            <a:r>
              <a:rPr lang="en-US" dirty="0"/>
              <a:t>What steps are being taken?</a:t>
            </a:r>
          </a:p>
          <a:p>
            <a:pPr lvl="1"/>
            <a:r>
              <a:rPr lang="en-US" dirty="0"/>
              <a:t>Advantages/Disadvantages  - Biggest pain point  that 2020 has been faced?</a:t>
            </a:r>
          </a:p>
          <a:p>
            <a:pPr lvl="1"/>
            <a:r>
              <a:rPr lang="en-US" dirty="0"/>
              <a:t>Have you worked with the AGTA  (Airport Ground Transportation Association) more now?</a:t>
            </a:r>
          </a:p>
          <a:p>
            <a:pPr lvl="1"/>
            <a:r>
              <a:rPr lang="en-US" dirty="0"/>
              <a:t>More communications to your customers? </a:t>
            </a:r>
          </a:p>
          <a:p>
            <a:pPr lvl="1"/>
            <a:r>
              <a:rPr lang="en-US" dirty="0"/>
              <a:t>2021 Outlook</a:t>
            </a:r>
            <a:endParaRPr lang="en-US" b="1" dirty="0">
              <a:solidFill>
                <a:srgbClr val="7030A0"/>
              </a:solidFill>
            </a:endParaRPr>
          </a:p>
          <a:p>
            <a:pPr lvl="1"/>
            <a:endParaRPr lang="en-US" dirty="0"/>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24110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647" y="1361122"/>
            <a:ext cx="10569731" cy="802025"/>
          </a:xfrm>
        </p:spPr>
        <p:txBody>
          <a:bodyPr/>
          <a:lstStyle/>
          <a:p>
            <a:r>
              <a:rPr lang="en-US" dirty="0"/>
              <a:t>What’s Up with Ground Transportation</a:t>
            </a:r>
          </a:p>
        </p:txBody>
      </p:sp>
      <p:sp>
        <p:nvSpPr>
          <p:cNvPr id="3" name="Content Placeholder 2"/>
          <p:cNvSpPr>
            <a:spLocks noGrp="1"/>
          </p:cNvSpPr>
          <p:nvPr>
            <p:ph idx="1"/>
          </p:nvPr>
        </p:nvSpPr>
        <p:spPr>
          <a:xfrm>
            <a:off x="810647" y="2265784"/>
            <a:ext cx="11187404" cy="3503136"/>
          </a:xfrm>
        </p:spPr>
        <p:txBody>
          <a:bodyPr/>
          <a:lstStyle/>
          <a:p>
            <a:r>
              <a:rPr lang="en-US" b="1" u="sng" dirty="0"/>
              <a:t>Speakers: </a:t>
            </a:r>
            <a:br>
              <a:rPr lang="en-US" b="1" u="sng" dirty="0"/>
            </a:br>
            <a:r>
              <a:rPr lang="en-US" dirty="0"/>
              <a:t>Trevor Franklin, President, and Chief Executive Officer, MTC Limousine &amp; Corporate Coach, Inc.</a:t>
            </a:r>
          </a:p>
          <a:p>
            <a:r>
              <a:rPr lang="en-US" dirty="0"/>
              <a:t>Jeff Nyikos, President Leros Point to Point | Royal Coachman Worldwide</a:t>
            </a:r>
          </a:p>
          <a:p>
            <a:r>
              <a:rPr lang="en-US" dirty="0"/>
              <a:t>John Persche, Account Manager, Uber for Business,  Lauren Schroeder</a:t>
            </a:r>
            <a:r>
              <a:rPr lang="en-US" i="1" dirty="0">
                <a:solidFill>
                  <a:srgbClr val="0070C0"/>
                </a:solidFill>
              </a:rPr>
              <a:t>, </a:t>
            </a:r>
            <a:r>
              <a:rPr lang="en-US" i="1" dirty="0">
                <a:solidFill>
                  <a:schemeClr val="bg1"/>
                </a:solidFill>
              </a:rPr>
              <a:t>Account Executive </a:t>
            </a:r>
            <a:endParaRPr lang="en-US" dirty="0">
              <a:solidFill>
                <a:schemeClr val="bg1"/>
              </a:solidFill>
            </a:endParaRPr>
          </a:p>
          <a:p>
            <a:r>
              <a:rPr lang="en-US" dirty="0"/>
              <a:t>Sean Beatty, Senior Account Executive, Lyft Business</a:t>
            </a:r>
          </a:p>
          <a:p>
            <a:r>
              <a:rPr lang="en-US" b="1" u="sng" dirty="0"/>
              <a:t>Moderator:</a:t>
            </a:r>
            <a:br>
              <a:rPr lang="en-US" dirty="0"/>
            </a:br>
            <a:r>
              <a:rPr lang="en-US" dirty="0"/>
              <a:t>Elliott Arluck</a:t>
            </a:r>
            <a:br>
              <a:rPr lang="en-US" dirty="0"/>
            </a:br>
            <a:r>
              <a:rPr lang="en-US" dirty="0"/>
              <a:t>Former Senior Client Executive at CWT</a:t>
            </a:r>
          </a:p>
          <a:p>
            <a:endParaRPr lang="en-US" dirty="0"/>
          </a:p>
          <a:p>
            <a:pPr lvl="1">
              <a:buNone/>
            </a:pPr>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r>
              <a:rPr lang="en-US" dirty="0"/>
              <a:t>© 2019 GBTA. All rights reserved.</a:t>
            </a:r>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20015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a:t>© 2019 GBTA. All rights reserved.</a:t>
            </a:r>
          </a:p>
        </p:txBody>
      </p:sp>
      <p:sp>
        <p:nvSpPr>
          <p:cNvPr id="8" name="Slide Number Placeholder 7"/>
          <p:cNvSpPr>
            <a:spLocks noGrp="1"/>
          </p:cNvSpPr>
          <p:nvPr>
            <p:ph type="sldNum" sz="quarter" idx="12"/>
          </p:nvPr>
        </p:nvSpPr>
        <p:spPr/>
        <p:txBody>
          <a:bodyPr/>
          <a:lstStyle/>
          <a:p>
            <a:fld id="{D57F1E4F-1CFF-5643-939E-217C01CDF565}" type="slidenum">
              <a:rPr lang="en-US" smtClean="0"/>
              <a:pPr/>
              <a:t>9</a:t>
            </a:fld>
            <a:endParaRPr lang="en-US" dirty="0"/>
          </a:p>
        </p:txBody>
      </p:sp>
      <p:sp>
        <p:nvSpPr>
          <p:cNvPr id="9" name="Title 9">
            <a:extLst>
              <a:ext uri="{FF2B5EF4-FFF2-40B4-BE49-F238E27FC236}">
                <a16:creationId xmlns:a16="http://schemas.microsoft.com/office/drawing/2014/main" id="{AF1C8715-F8C5-460F-A64D-0F8F58745351}"/>
              </a:ext>
            </a:extLst>
          </p:cNvPr>
          <p:cNvSpPr>
            <a:spLocks noGrp="1"/>
          </p:cNvSpPr>
          <p:nvPr>
            <p:ph type="title"/>
          </p:nvPr>
        </p:nvSpPr>
        <p:spPr>
          <a:xfrm>
            <a:off x="391042" y="1444192"/>
            <a:ext cx="10561579" cy="1274826"/>
          </a:xfrm>
        </p:spPr>
        <p:txBody>
          <a:bodyPr/>
          <a:lstStyle/>
          <a:p>
            <a:r>
              <a:rPr lang="en-US" dirty="0"/>
              <a:t>Moderator</a:t>
            </a:r>
            <a:br>
              <a:rPr lang="en-US" dirty="0"/>
            </a:br>
            <a:r>
              <a:rPr lang="en-US" dirty="0"/>
              <a:t>Elliott Arluck </a:t>
            </a:r>
          </a:p>
        </p:txBody>
      </p:sp>
      <p:sp>
        <p:nvSpPr>
          <p:cNvPr id="2" name="Rectangle 1">
            <a:extLst>
              <a:ext uri="{FF2B5EF4-FFF2-40B4-BE49-F238E27FC236}">
                <a16:creationId xmlns:a16="http://schemas.microsoft.com/office/drawing/2014/main" id="{10787AF7-CC57-4FB8-8DAA-CC964487CB68}"/>
              </a:ext>
            </a:extLst>
          </p:cNvPr>
          <p:cNvSpPr>
            <a:spLocks noChangeArrowheads="1"/>
          </p:cNvSpPr>
          <p:nvPr/>
        </p:nvSpPr>
        <p:spPr bwMode="auto">
          <a:xfrm>
            <a:off x="391042" y="3844148"/>
            <a:ext cx="1140932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70C0"/>
                </a:solidFill>
                <a:effectLst/>
                <a:latin typeface="Arial" panose="020B0604020202020204" pitchFamily="34" charset="0"/>
                <a:ea typeface="Calibri" panose="020F0502020204030204" pitchFamily="34" charset="0"/>
              </a:rPr>
              <a:t>A  </a:t>
            </a:r>
            <a:r>
              <a:rPr kumimoji="0" lang="en-US" altLang="en-US" sz="1600" b="0" i="0" u="none" strike="noStrike" cap="none" normalizeH="0" baseline="0" dirty="0">
                <a:ln>
                  <a:noFill/>
                </a:ln>
                <a:solidFill>
                  <a:srgbClr val="0070C0"/>
                </a:solidFill>
                <a:effectLst/>
                <a:latin typeface="Arial" panose="020B0604020202020204" pitchFamily="34" charset="0"/>
                <a:ea typeface="Calibri" panose="020F0502020204030204" pitchFamily="34" charset="0"/>
              </a:rPr>
              <a:t>long-term travel professional, primarily spent his career with travel management giant, CWT (Formerly known as Carlson Wagonlit Travel).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70C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70C0"/>
                </a:solidFill>
                <a:effectLst/>
                <a:latin typeface="Arial" panose="020B0604020202020204" pitchFamily="34" charset="0"/>
                <a:ea typeface="Calibri" panose="020F0502020204030204" pitchFamily="34" charset="0"/>
              </a:rPr>
              <a:t>Half his tenure was managing agent groups both in call centers and onsite for a variety of client types.  The other half was primarily in client management where his analytical skills, cheery management </a:t>
            </a: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style and devotion to his clients led to a 100% retention rate.  He was </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twice bestowed his Company’s </a:t>
            </a:r>
            <a:r>
              <a:rPr kumimoji="0" lang="en-US" altLang="en-US" sz="14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Award of Excellence</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for his 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E14BAFB8-6F46-4E3C-A059-483DEA98F78A">
            <a:extLst>
              <a:ext uri="{FF2B5EF4-FFF2-40B4-BE49-F238E27FC236}">
                <a16:creationId xmlns:a16="http://schemas.microsoft.com/office/drawing/2014/main" id="{E2973CB9-981A-412C-91F0-D3B01F09B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608" y="1337190"/>
            <a:ext cx="232410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106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4">
      <a:dk1>
        <a:sysClr val="windowText" lastClr="000000"/>
      </a:dk1>
      <a:lt1>
        <a:sysClr val="window" lastClr="FFFFFF"/>
      </a:lt1>
      <a:dk2>
        <a:srgbClr val="212121"/>
      </a:dk2>
      <a:lt2>
        <a:srgbClr val="636363"/>
      </a:lt2>
      <a:accent1>
        <a:srgbClr val="7DC242"/>
      </a:accent1>
      <a:accent2>
        <a:srgbClr val="1B5226"/>
      </a:accent2>
      <a:accent3>
        <a:srgbClr val="6C2511"/>
      </a:accent3>
      <a:accent4>
        <a:srgbClr val="92278F"/>
      </a:accent4>
      <a:accent5>
        <a:srgbClr val="1F4A98"/>
      </a:accent5>
      <a:accent6>
        <a:srgbClr val="5297FF"/>
      </a:accent6>
      <a:hlink>
        <a:srgbClr val="8F8F8F"/>
      </a:hlink>
      <a:folHlink>
        <a:srgbClr val="A5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txDef>
      <a:spPr>
        <a:noFill/>
      </a:spPr>
      <a:bodyPr wrap="none" rtlCol="0">
        <a:spAutoFit/>
      </a:bodyPr>
      <a:lstStyle>
        <a:defPPr>
          <a:defRPr dirty="0" smtClean="0">
            <a:solidFill>
              <a:srgbClr val="1F4A98"/>
            </a:solidFill>
          </a:defRPr>
        </a:defPPr>
      </a:lstStyle>
    </a:txDef>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6B292F40844A46BED3B25951BBAB92" ma:contentTypeVersion="13" ma:contentTypeDescription="Create a new document." ma:contentTypeScope="" ma:versionID="0e16c21623f45dcc9bba35e205fe2d68">
  <xsd:schema xmlns:xsd="http://www.w3.org/2001/XMLSchema" xmlns:xs="http://www.w3.org/2001/XMLSchema" xmlns:p="http://schemas.microsoft.com/office/2006/metadata/properties" xmlns:ns3="5c037bfe-5a00-4c81-bf20-f53deefc73fe" xmlns:ns4="63224ba3-72a1-4d22-947a-70b87fc3d339" targetNamespace="http://schemas.microsoft.com/office/2006/metadata/properties" ma:root="true" ma:fieldsID="897ecc3275c13dadae3b2888a6725fa5" ns3:_="" ns4:_="">
    <xsd:import namespace="5c037bfe-5a00-4c81-bf20-f53deefc73fe"/>
    <xsd:import namespace="63224ba3-72a1-4d22-947a-70b87fc3d33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37bfe-5a00-4c81-bf20-f53deefc73f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224ba3-72a1-4d22-947a-70b87fc3d3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16C92B-3C1B-4E8F-8279-AA93AA32EAD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524D4A6-8DF1-4DDC-89D7-4C4BC9FDC43D}">
  <ds:schemaRefs>
    <ds:schemaRef ds:uri="http://schemas.microsoft.com/sharepoint/v3/contenttype/forms"/>
  </ds:schemaRefs>
</ds:datastoreItem>
</file>

<file path=customXml/itemProps3.xml><?xml version="1.0" encoding="utf-8"?>
<ds:datastoreItem xmlns:ds="http://schemas.openxmlformats.org/officeDocument/2006/customXml" ds:itemID="{0B64E6BF-47EA-4DC2-B0FD-47E52829B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37bfe-5a00-4c81-bf20-f53deefc73fe"/>
    <ds:schemaRef ds:uri="63224ba3-72a1-4d22-947a-70b87fc3d3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Quotable</Template>
  <TotalTime>4107</TotalTime>
  <Words>1021</Words>
  <Application>Microsoft Office PowerPoint</Application>
  <PresentationFormat>Widescreen</PresentationFormat>
  <Paragraphs>99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 2</vt:lpstr>
      <vt:lpstr>Quotable</vt:lpstr>
      <vt:lpstr>CWBTA  - November 17, 2020</vt:lpstr>
      <vt:lpstr>Robyn Greer Hallock </vt:lpstr>
      <vt:lpstr>Thank you to our Sponsors 2020</vt:lpstr>
      <vt:lpstr>CWBTA</vt:lpstr>
      <vt:lpstr>CWBTA</vt:lpstr>
      <vt:lpstr>United Airlines    Amtrak  </vt:lpstr>
      <vt:lpstr>What’s up with Ground Transportation</vt:lpstr>
      <vt:lpstr>What’s Up with Ground Transportation</vt:lpstr>
      <vt:lpstr>Moderator Elliott Arluck </vt:lpstr>
      <vt:lpstr>Leros Point to Point/Royal Coachman</vt:lpstr>
      <vt:lpstr>MTC Chauffeured Transportation Solutions</vt:lpstr>
      <vt:lpstr>Uber for Business</vt:lpstr>
      <vt:lpstr>Lyft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dc:creator>
  <cp:lastModifiedBy>Susan Osterberg</cp:lastModifiedBy>
  <cp:revision>120</cp:revision>
  <dcterms:created xsi:type="dcterms:W3CDTF">2014-04-18T00:36:11Z</dcterms:created>
  <dcterms:modified xsi:type="dcterms:W3CDTF">2020-11-17T20:48:15Z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0x0101005F6B292F40844A46BED3B25951BBAB92</vt:lpwstr>
  </property>
  <property fmtid="{D5CDD505-2E9C-101B-9397-08002B2CF9AE}" pid="3" name="Order">
    <vt:r8>1317000</vt:r8>
  </property>
</Properties>
</file>