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57" r:id="rId5"/>
    <p:sldId id="489" r:id="rId6"/>
    <p:sldId id="1756" r:id="rId7"/>
    <p:sldId id="507" r:id="rId8"/>
    <p:sldId id="278" r:id="rId9"/>
    <p:sldId id="25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19" autoAdjust="0"/>
    <p:restoredTop sz="94660"/>
  </p:normalViewPr>
  <p:slideViewPr>
    <p:cSldViewPr snapToGrid="0">
      <p:cViewPr varScale="1">
        <p:scale>
          <a:sx n="91" d="100"/>
          <a:sy n="91" d="100"/>
        </p:scale>
        <p:origin x="60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A9A65E-07F2-47C5-99C3-FDDF5EAC2797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5CF976-D3BA-466A-A327-5FD1EB6D2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77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926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294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4F47A-114B-4282-B75D-1A6F0D81CA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45661F-3072-4C29-9E57-0DCC5C0714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081EA7-8515-4695-B2D0-D9BEEF846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8AE4B-2322-4670-8DDE-419F005F513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2E5078-11D0-47A7-B6DF-8167328FB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F06B2D-5C79-4717-8A5E-2D6790906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D4B5-42DD-43E3-8B74-995D32F3B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685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4F553-FBC4-4DBC-9EFE-FB4BF17A3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56B298-262D-4547-9C5A-FEF057953A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9B7743-22B0-49A0-92A6-027CD9DC5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8AE4B-2322-4670-8DDE-419F005F513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A595E0-D89A-4272-AA35-00D4029DF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34E412-220B-4B2C-BE0C-6F6AFB042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D4B5-42DD-43E3-8B74-995D32F3B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101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3BFF23-21BA-4AA9-8740-35D8A7AE9C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D19628-58C8-4610-AE72-48E9D247A8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B12269-9C7F-4F20-9480-6B2DF8798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8AE4B-2322-4670-8DDE-419F005F513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42F5A7-2A06-4C73-AE37-F27E187B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E100F4-D478-4860-9798-266363DA5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D4B5-42DD-43E3-8B74-995D32F3B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95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AC047A-89B1-3B44-90BE-8FA11E17EB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FBDCA86-4839-7F42-B259-1E38C2EFA7B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234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50B42226-12E5-A449-8BCC-32CFFA957D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446091"/>
            <a:ext cx="10515600" cy="982909"/>
          </a:xfrm>
        </p:spPr>
        <p:txBody>
          <a:bodyPr>
            <a:noAutofit/>
          </a:bodyPr>
          <a:lstStyle>
            <a:lvl1pPr algn="ctr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49DC4D5-EACA-EC42-B321-9F7646FE384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7756" y="1532031"/>
            <a:ext cx="2376487" cy="58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44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3A04C-4A00-438F-BA9D-00BB1C58C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8460CD-2EDE-4067-A203-300AABE95E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4C9F4E-5F37-44EE-B7F6-A5643D2EA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8AE4B-2322-4670-8DDE-419F005F513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D07DEF-2E7E-4697-832C-185E3D65D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AC0881-EE21-4AAB-A9F1-7BA2B2BB8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D4B5-42DD-43E3-8B74-995D32F3B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26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7C918-B5F4-4E9E-8DF1-2A673E18C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3FDF3A-79F4-4898-9D66-30E2F8225B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E1F3B-F647-4DAC-89A0-326CBC236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8AE4B-2322-4670-8DDE-419F005F513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215B8B-00B5-4159-9C49-71699D38C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B8F860-AF0E-47E2-ADD7-52CCBB564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D4B5-42DD-43E3-8B74-995D32F3B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045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C5676-A67D-4159-A6A8-611B4FC66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D5235-AC7A-4535-AF56-494467B349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CBF61D-05E7-4F29-BADB-236AB60966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AA8CCA-F9BE-4005-BE75-78D77AE77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8AE4B-2322-4670-8DDE-419F005F513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8EB462-1FFE-44A9-B46C-6C45965BA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385984-3F1B-449B-9BC5-4094E673D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D4B5-42DD-43E3-8B74-995D32F3B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364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CAF5B-4CCA-405A-9F83-44243C00D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46500D-8CA3-4A7F-8841-1FEAAC3742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2FD563-C136-4953-BEA2-095AE113CF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7A928E-5810-4C38-823C-2658C7F8B6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9EA902-B35A-4290-AFBE-C7FEC23C78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58F72C-8F75-450F-A894-2CBEF59FB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8AE4B-2322-4670-8DDE-419F005F513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2C3858-D127-460F-A8CB-F674C161F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B75075-F93E-44E7-BE5B-3C29E2B26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D4B5-42DD-43E3-8B74-995D32F3B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82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9E97A-0802-4CB3-81C1-35888C756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F6F33F-15C3-43BA-96FD-FA14894EA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8AE4B-2322-4670-8DDE-419F005F513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255CF8-6AE1-4605-BA1C-E60468C44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4EDC5C-3C3D-461E-AC96-2DF0095DC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D4B5-42DD-43E3-8B74-995D32F3B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99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BA412B-10C7-4C1D-8F77-8F20D923A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8AE4B-2322-4670-8DDE-419F005F513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4B04DF-9DF2-4D4B-8EC2-9FA066440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C25DAF-409B-4389-903D-95F078826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D4B5-42DD-43E3-8B74-995D32F3B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497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6F5F3-B852-4428-9334-E320CA34F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B437D-A5BF-4906-9492-CC9BF240AD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471453-7501-4613-97C5-6511839A80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3357E9-DCB7-43F8-8F37-16D1D368A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8AE4B-2322-4670-8DDE-419F005F513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476B7E-17E8-419B-8174-388367A74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C9E69E-7255-40AF-812D-9A119CEA1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D4B5-42DD-43E3-8B74-995D32F3B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513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DBD4F-EB68-4BFA-A3D3-09B64C8FF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B8B31E-EBAB-4A6C-9FE5-6DABB1569F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07DC9B-B932-47D5-9216-30CF39FF0D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EEB914-84E6-40BF-8FF9-560D3EB63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8AE4B-2322-4670-8DDE-419F005F513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D80DB0-5D7E-45CA-A4D0-096824654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A5B424-C7AF-4CCF-AC3B-7EECCB53C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D4B5-42DD-43E3-8B74-995D32F3B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065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18488B-DED8-4E48-B995-BF189C046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2F7423-0F78-4480-890E-01AF710CC6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98BBA-7DF6-443A-ACE0-5980F5300A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8AE4B-2322-4670-8DDE-419F005F5134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7EAA54-A4BB-4674-9259-D6C8DA82C8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8FDDF3-3884-4BED-BDB9-0A4B5513DC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1D4B5-42DD-43E3-8B74-995D32F3B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968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united.business/2020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cid:image004.png@01D60339.5BC2F190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tiff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911EA-096F-6546-A29D-6A676490A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4408"/>
            <a:ext cx="10515600" cy="2182483"/>
          </a:xfrm>
        </p:spPr>
        <p:txBody>
          <a:bodyPr/>
          <a:lstStyle/>
          <a:p>
            <a:r>
              <a:rPr lang="en-US" dirty="0"/>
              <a:t>Connecting the</a:t>
            </a:r>
            <a:br>
              <a:rPr lang="en-US" dirty="0"/>
            </a:br>
            <a:r>
              <a:rPr lang="en-US" dirty="0"/>
              <a:t>world more safely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EDB2A0-4363-E04E-AA65-B8C27EBB1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3358" y="5513879"/>
            <a:ext cx="1057990" cy="10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24B1E19-5F60-44CC-BD66-D1EABCFCB8B9}"/>
              </a:ext>
            </a:extLst>
          </p:cNvPr>
          <p:cNvSpPr txBox="1"/>
          <p:nvPr/>
        </p:nvSpPr>
        <p:spPr>
          <a:xfrm>
            <a:off x="1009291" y="5667555"/>
            <a:ext cx="8419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25000"/>
                    <a:lumOff val="75000"/>
                  </a:schemeClr>
                </a:solidFill>
              </a:rPr>
              <a:t>CWBTA Presentation:  November 17, 2020</a:t>
            </a:r>
          </a:p>
          <a:p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United Sales Manager:  Aileen Moriarty</a:t>
            </a:r>
          </a:p>
        </p:txBody>
      </p:sp>
    </p:spTree>
    <p:extLst>
      <p:ext uri="{BB962C8B-B14F-4D97-AF65-F5344CB8AC3E}">
        <p14:creationId xmlns:p14="http://schemas.microsoft.com/office/powerpoint/2010/main" val="3051781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7A311-81C3-964F-9D8C-762E64100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513" y="491468"/>
            <a:ext cx="7267697" cy="982909"/>
          </a:xfrm>
        </p:spPr>
        <p:txBody>
          <a:bodyPr>
            <a:normAutofit/>
          </a:bodyPr>
          <a:lstStyle/>
          <a:p>
            <a:r>
              <a:rPr lang="en-US" sz="3000" dirty="0"/>
              <a:t>Your risk of exposure to COVID-19</a:t>
            </a:r>
            <a:br>
              <a:rPr lang="en-US" sz="3000" dirty="0"/>
            </a:br>
            <a:r>
              <a:rPr lang="en-US" sz="3000" dirty="0"/>
              <a:t>is almost non-existent on our flights</a:t>
            </a:r>
          </a:p>
        </p:txBody>
      </p:sp>
      <p:pic>
        <p:nvPicPr>
          <p:cNvPr id="5" name="Content Placeholder 4" descr="A large passenger jet flying through a cloudy blue sky&#10;&#10;Description automatically generated">
            <a:extLst>
              <a:ext uri="{FF2B5EF4-FFF2-40B4-BE49-F238E27FC236}">
                <a16:creationId xmlns:a16="http://schemas.microsoft.com/office/drawing/2014/main" id="{4C3B2F66-D75C-EA4E-B235-C451BCCF35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67"/>
          <a:stretch/>
        </p:blipFill>
        <p:spPr>
          <a:xfrm>
            <a:off x="7707085" y="-48862"/>
            <a:ext cx="4484915" cy="6366532"/>
          </a:xfr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550F385-FB07-1544-A4A4-7D13924F6988}"/>
              </a:ext>
            </a:extLst>
          </p:cNvPr>
          <p:cNvSpPr txBox="1"/>
          <p:nvPr/>
        </p:nvSpPr>
        <p:spPr>
          <a:xfrm>
            <a:off x="522513" y="3595255"/>
            <a:ext cx="6697684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When a passenger is seated and wearing a mask, on average </a:t>
            </a:r>
            <a:r>
              <a:rPr lang="en-US" b="1" dirty="0"/>
              <a:t>only 0.003% of infected air particles could enter their breathing zone</a:t>
            </a:r>
            <a:r>
              <a:rPr lang="en-US" dirty="0"/>
              <a:t>, even when every seat on the plane is occupied.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Fast onboard air recirculation, downward designed air ventilation and efficient HEPA filters make </a:t>
            </a:r>
            <a:r>
              <a:rPr lang="en-US" b="1" dirty="0"/>
              <a:t>the cabin of a United airplane one of the safest indoor environments in the world.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7ACA962-27B2-2441-822A-6B7326337096}"/>
              </a:ext>
            </a:extLst>
          </p:cNvPr>
          <p:cNvSpPr txBox="1"/>
          <p:nvPr/>
        </p:nvSpPr>
        <p:spPr>
          <a:xfrm>
            <a:off x="522513" y="1787353"/>
            <a:ext cx="6697684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dirty="0"/>
              <a:t>In the </a:t>
            </a:r>
            <a:r>
              <a:rPr lang="en-US" sz="2000" b="1" dirty="0"/>
              <a:t>most comprehensive </a:t>
            </a:r>
            <a:r>
              <a:rPr lang="en-US" sz="2000" dirty="0"/>
              <a:t>study on aircraft airflow that’s ever been done the </a:t>
            </a:r>
            <a:r>
              <a:rPr lang="en-US" sz="2000" b="1" dirty="0"/>
              <a:t>U.S. Department of Defense</a:t>
            </a:r>
            <a:r>
              <a:rPr lang="en-US" sz="2000" dirty="0"/>
              <a:t> determined the risk is virtually </a:t>
            </a:r>
            <a:r>
              <a:rPr lang="en-US" sz="2000" b="1" dirty="0"/>
              <a:t>non-existent</a:t>
            </a:r>
            <a:r>
              <a:rPr lang="en-US" sz="2000" dirty="0"/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4674EF5-6F5E-6848-AA4F-AF9D991D819C}"/>
              </a:ext>
            </a:extLst>
          </p:cNvPr>
          <p:cNvSpPr txBox="1"/>
          <p:nvPr/>
        </p:nvSpPr>
        <p:spPr>
          <a:xfrm>
            <a:off x="522513" y="3115993"/>
            <a:ext cx="4227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300" dirty="0">
                <a:solidFill>
                  <a:schemeClr val="accent2"/>
                </a:solidFill>
              </a:rPr>
              <a:t>THE STUDY FOUND:</a:t>
            </a:r>
          </a:p>
        </p:txBody>
      </p:sp>
    </p:spTree>
    <p:extLst>
      <p:ext uri="{BB962C8B-B14F-4D97-AF65-F5344CB8AC3E}">
        <p14:creationId xmlns:p14="http://schemas.microsoft.com/office/powerpoint/2010/main" val="1638642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7A70D04-F0A3-A540-9E30-2DBDF1C03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10221"/>
            <a:ext cx="10877551" cy="982909"/>
          </a:xfrm>
        </p:spPr>
        <p:txBody>
          <a:bodyPr>
            <a:normAutofit fontScale="90000"/>
          </a:bodyPr>
          <a:lstStyle/>
          <a:p>
            <a:r>
              <a:rPr lang="en-US" dirty="0"/>
              <a:t>Layering our approach to safety by adding antimicrobial coating onboard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DFA353-AE77-BD4A-9BA2-DD15E0E9781E}"/>
              </a:ext>
            </a:extLst>
          </p:cNvPr>
          <p:cNvSpPr/>
          <p:nvPr/>
        </p:nvSpPr>
        <p:spPr>
          <a:xfrm>
            <a:off x="6811929" y="2134376"/>
            <a:ext cx="4903821" cy="3580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“antimicrobial coating” do?</a:t>
            </a:r>
          </a:p>
          <a:p>
            <a:pPr>
              <a:spcAft>
                <a:spcPts val="8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This antimicrobial coating forms a long-lasting bond with surfaces to inhibit the growth of microbes.</a:t>
            </a:r>
          </a:p>
          <a:p>
            <a:pPr>
              <a:spcAft>
                <a:spcPts val="800"/>
              </a:spcAft>
            </a:pPr>
            <a:r>
              <a:rPr lang="en-US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will it be applied?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Adding to over 30 new aircraft each week, starting at Chicago O’Hare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Coating seats, tray tables, armrests, overhead bins, lavatories and crew stations</a:t>
            </a:r>
            <a:endParaRPr lang="en-US" sz="2000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6961DFD-66CB-2D42-BF5E-B2FF4EFC62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21547"/>
            <a:ext cx="6413590" cy="360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770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C3FCC22-0BE2-DA49-B1C1-44A1FDA9A1AF}"/>
              </a:ext>
            </a:extLst>
          </p:cNvPr>
          <p:cNvSpPr txBox="1">
            <a:spLocks/>
          </p:cNvSpPr>
          <p:nvPr/>
        </p:nvSpPr>
        <p:spPr>
          <a:xfrm>
            <a:off x="891213" y="302771"/>
            <a:ext cx="10409574" cy="5496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Forging a new flight path by Initiating Change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02FB38F-39AB-CE4B-8560-A32A3B9F973B}"/>
              </a:ext>
            </a:extLst>
          </p:cNvPr>
          <p:cNvSpPr/>
          <p:nvPr/>
        </p:nvSpPr>
        <p:spPr>
          <a:xfrm>
            <a:off x="944226" y="1871748"/>
            <a:ext cx="2977325" cy="20038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EB247A-12EC-A94B-A21C-A80928A44B22}"/>
              </a:ext>
            </a:extLst>
          </p:cNvPr>
          <p:cNvSpPr/>
          <p:nvPr/>
        </p:nvSpPr>
        <p:spPr>
          <a:xfrm>
            <a:off x="944226" y="1828803"/>
            <a:ext cx="2977325" cy="5384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C4D939F-C8DA-5846-9E3B-E8079D43776B}"/>
              </a:ext>
            </a:extLst>
          </p:cNvPr>
          <p:cNvSpPr/>
          <p:nvPr/>
        </p:nvSpPr>
        <p:spPr>
          <a:xfrm>
            <a:off x="944226" y="4115324"/>
            <a:ext cx="2977325" cy="20038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5244114-0511-994D-971E-C9BFE9C0EF5B}"/>
              </a:ext>
            </a:extLst>
          </p:cNvPr>
          <p:cNvSpPr/>
          <p:nvPr/>
        </p:nvSpPr>
        <p:spPr>
          <a:xfrm>
            <a:off x="944226" y="4072379"/>
            <a:ext cx="2977325" cy="5384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1DB95DB-5A07-5E47-A8E9-679AF9EEF2D4}"/>
              </a:ext>
            </a:extLst>
          </p:cNvPr>
          <p:cNvSpPr/>
          <p:nvPr/>
        </p:nvSpPr>
        <p:spPr>
          <a:xfrm>
            <a:off x="4607338" y="1871748"/>
            <a:ext cx="2977325" cy="20038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E1DCB40-66F6-9542-A18A-C8764F871BC5}"/>
              </a:ext>
            </a:extLst>
          </p:cNvPr>
          <p:cNvSpPr/>
          <p:nvPr/>
        </p:nvSpPr>
        <p:spPr>
          <a:xfrm>
            <a:off x="4607338" y="1828803"/>
            <a:ext cx="2977325" cy="5384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8E36728-6E6F-3C44-8082-EE7AF4C84C77}"/>
              </a:ext>
            </a:extLst>
          </p:cNvPr>
          <p:cNvSpPr/>
          <p:nvPr/>
        </p:nvSpPr>
        <p:spPr>
          <a:xfrm>
            <a:off x="4607338" y="4115324"/>
            <a:ext cx="2977325" cy="20038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0F236D8-A966-114E-91A8-D65BFC21EE9B}"/>
              </a:ext>
            </a:extLst>
          </p:cNvPr>
          <p:cNvSpPr/>
          <p:nvPr/>
        </p:nvSpPr>
        <p:spPr>
          <a:xfrm>
            <a:off x="4607338" y="4072379"/>
            <a:ext cx="2977325" cy="5384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DDD1292-B720-0F46-8EA0-91744C4E0891}"/>
              </a:ext>
            </a:extLst>
          </p:cNvPr>
          <p:cNvSpPr/>
          <p:nvPr/>
        </p:nvSpPr>
        <p:spPr>
          <a:xfrm>
            <a:off x="8270450" y="1871748"/>
            <a:ext cx="2977325" cy="20038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F72483-106A-4240-BB7D-56F45FC9E605}"/>
              </a:ext>
            </a:extLst>
          </p:cNvPr>
          <p:cNvSpPr/>
          <p:nvPr/>
        </p:nvSpPr>
        <p:spPr>
          <a:xfrm>
            <a:off x="8270450" y="1828803"/>
            <a:ext cx="2977325" cy="5384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C63CFD8-2800-D447-8168-833CB9EFEDD4}"/>
              </a:ext>
            </a:extLst>
          </p:cNvPr>
          <p:cNvSpPr/>
          <p:nvPr/>
        </p:nvSpPr>
        <p:spPr>
          <a:xfrm>
            <a:off x="8270450" y="4115324"/>
            <a:ext cx="2977325" cy="20038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2A12E36-DDB8-0A48-880C-1E7788CCD0F9}"/>
              </a:ext>
            </a:extLst>
          </p:cNvPr>
          <p:cNvSpPr/>
          <p:nvPr/>
        </p:nvSpPr>
        <p:spPr>
          <a:xfrm>
            <a:off x="8270450" y="4072379"/>
            <a:ext cx="2977325" cy="5384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384BCAC-AB44-4048-99A4-7B9EF71C323C}"/>
              </a:ext>
            </a:extLst>
          </p:cNvPr>
          <p:cNvSpPr txBox="1"/>
          <p:nvPr/>
        </p:nvSpPr>
        <p:spPr>
          <a:xfrm>
            <a:off x="944226" y="1841662"/>
            <a:ext cx="2977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spc="300" dirty="0">
                <a:solidFill>
                  <a:schemeClr val="bg1"/>
                </a:solidFill>
              </a:rPr>
              <a:t>NO MORE</a:t>
            </a:r>
          </a:p>
          <a:p>
            <a:pPr algn="ctr"/>
            <a:r>
              <a:rPr lang="en-US" sz="1400" b="1" spc="300" dirty="0">
                <a:solidFill>
                  <a:schemeClr val="bg1"/>
                </a:solidFill>
              </a:rPr>
              <a:t>CHANGE FEES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3CA57D5-5D3A-2244-B8B7-687D7CED60F3}"/>
              </a:ext>
            </a:extLst>
          </p:cNvPr>
          <p:cNvSpPr txBox="1"/>
          <p:nvPr/>
        </p:nvSpPr>
        <p:spPr>
          <a:xfrm>
            <a:off x="4607338" y="1959534"/>
            <a:ext cx="29773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spc="300" dirty="0">
                <a:solidFill>
                  <a:schemeClr val="bg1"/>
                </a:solidFill>
              </a:rPr>
              <a:t>UNITED CLEANPLUS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152C3E8-1C52-7D4B-89F6-FF8F15E25FE2}"/>
              </a:ext>
            </a:extLst>
          </p:cNvPr>
          <p:cNvSpPr txBox="1"/>
          <p:nvPr/>
        </p:nvSpPr>
        <p:spPr>
          <a:xfrm>
            <a:off x="8270449" y="1959534"/>
            <a:ext cx="29773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spc="300" dirty="0">
                <a:solidFill>
                  <a:schemeClr val="bg1"/>
                </a:solidFill>
              </a:rPr>
              <a:t>GLOBAL NETWORK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9A15229-F5D7-9F41-945E-071C50369950}"/>
              </a:ext>
            </a:extLst>
          </p:cNvPr>
          <p:cNvSpPr txBox="1"/>
          <p:nvPr/>
        </p:nvSpPr>
        <p:spPr>
          <a:xfrm>
            <a:off x="944226" y="4187721"/>
            <a:ext cx="29773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spc="300" dirty="0">
                <a:solidFill>
                  <a:schemeClr val="bg1"/>
                </a:solidFill>
              </a:rPr>
              <a:t>MILEAGEPLUS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EC43FD2-BD69-6D4B-BC8F-7E3E148A25B7}"/>
              </a:ext>
            </a:extLst>
          </p:cNvPr>
          <p:cNvSpPr txBox="1"/>
          <p:nvPr/>
        </p:nvSpPr>
        <p:spPr>
          <a:xfrm>
            <a:off x="4607338" y="4187721"/>
            <a:ext cx="29773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spc="300" dirty="0">
                <a:solidFill>
                  <a:schemeClr val="bg1"/>
                </a:solidFill>
              </a:rPr>
              <a:t>REASSURANCE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3D9CA21-962F-654F-8C95-EEAC65CD118A}"/>
              </a:ext>
            </a:extLst>
          </p:cNvPr>
          <p:cNvSpPr txBox="1"/>
          <p:nvPr/>
        </p:nvSpPr>
        <p:spPr>
          <a:xfrm>
            <a:off x="8270449" y="4093453"/>
            <a:ext cx="2977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spc="300" dirty="0">
                <a:solidFill>
                  <a:schemeClr val="bg1"/>
                </a:solidFill>
              </a:rPr>
              <a:t>KEEPING YOU INFORMED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E708436-FF0C-4348-88AB-B82D337A30A5}"/>
              </a:ext>
            </a:extLst>
          </p:cNvPr>
          <p:cNvSpPr/>
          <p:nvPr/>
        </p:nvSpPr>
        <p:spPr>
          <a:xfrm>
            <a:off x="944226" y="2452668"/>
            <a:ext cx="2977325" cy="1384995"/>
          </a:xfrm>
          <a:prstGeom prst="rect">
            <a:avLst/>
          </a:prstGeom>
        </p:spPr>
        <p:txBody>
          <a:bodyPr wrap="square" lIns="182880" anchor="t">
            <a:spAutoFit/>
          </a:bodyPr>
          <a:lstStyle/>
          <a:p>
            <a:r>
              <a:rPr lang="en-US" sz="1400" dirty="0"/>
              <a:t>We were </a:t>
            </a:r>
            <a:r>
              <a:rPr lang="en-US" sz="1400" i="1" dirty="0"/>
              <a:t>the first </a:t>
            </a:r>
            <a:r>
              <a:rPr lang="en-US" sz="1400" dirty="0"/>
              <a:t>U.S. global network airline to permanently eliminate change fees for travel within the U.S. on all standard economy and premium cabin tickets.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A3813B0-B91E-BF4A-A9EA-E33BCCB0B5FB}"/>
              </a:ext>
            </a:extLst>
          </p:cNvPr>
          <p:cNvSpPr/>
          <p:nvPr/>
        </p:nvSpPr>
        <p:spPr>
          <a:xfrm>
            <a:off x="4607338" y="2452668"/>
            <a:ext cx="2977325" cy="1384995"/>
          </a:xfrm>
          <a:prstGeom prst="rect">
            <a:avLst/>
          </a:prstGeom>
        </p:spPr>
        <p:txBody>
          <a:bodyPr wrap="square" lIns="182880" anchor="t">
            <a:spAutoFit/>
          </a:bodyPr>
          <a:lstStyle/>
          <a:p>
            <a:r>
              <a:rPr lang="en-US" sz="1400" dirty="0"/>
              <a:t>With the goal of delivering an industry-leading standard of cleanliness, we teamed up with Clorox and experts from the Cleveland Clinic, and also launched United CleanPlus℠.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982D58-8FFB-A24A-8CA6-B72E3D8E360C}"/>
              </a:ext>
            </a:extLst>
          </p:cNvPr>
          <p:cNvSpPr/>
          <p:nvPr/>
        </p:nvSpPr>
        <p:spPr>
          <a:xfrm>
            <a:off x="8270449" y="2452668"/>
            <a:ext cx="2977325" cy="1384995"/>
          </a:xfrm>
          <a:prstGeom prst="rect">
            <a:avLst/>
          </a:prstGeom>
        </p:spPr>
        <p:txBody>
          <a:bodyPr wrap="square" lIns="182880" anchor="t">
            <a:spAutoFit/>
          </a:bodyPr>
          <a:lstStyle/>
          <a:p>
            <a:r>
              <a:rPr lang="en-US" sz="1400" dirty="0"/>
              <a:t>We were </a:t>
            </a:r>
            <a:r>
              <a:rPr lang="en-US" sz="1400" i="1" dirty="0"/>
              <a:t>the only </a:t>
            </a:r>
            <a:r>
              <a:rPr lang="en-US" sz="1400" dirty="0"/>
              <a:t>U.S. carrier to maintain scheduled passenger service between the U.S. and both Israel and Australia, along with flights to Tokyo, Sao Paulo and London.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58C8988-E9AE-744B-AE1B-2B82B31B586A}"/>
              </a:ext>
            </a:extLst>
          </p:cNvPr>
          <p:cNvSpPr/>
          <p:nvPr/>
        </p:nvSpPr>
        <p:spPr>
          <a:xfrm>
            <a:off x="944226" y="4694669"/>
            <a:ext cx="2977325" cy="1384995"/>
          </a:xfrm>
          <a:prstGeom prst="rect">
            <a:avLst/>
          </a:prstGeom>
        </p:spPr>
        <p:txBody>
          <a:bodyPr wrap="square" lIns="182880" anchor="t">
            <a:spAutoFit/>
          </a:bodyPr>
          <a:lstStyle/>
          <a:p>
            <a:r>
              <a:rPr lang="en-US" sz="1400" dirty="0"/>
              <a:t>MileagePlus Premier members will retain their </a:t>
            </a:r>
            <a:r>
              <a:rPr lang="en-US" sz="1400" u="sng" dirty="0"/>
              <a:t>earned</a:t>
            </a:r>
            <a:r>
              <a:rPr lang="en-US" sz="1400" dirty="0"/>
              <a:t> status through January 2022, and we reduced thresholds for published status levels to make reaching a higher status easier.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82E16F5-A982-184F-AC2F-FAE24BD888F0}"/>
              </a:ext>
            </a:extLst>
          </p:cNvPr>
          <p:cNvSpPr/>
          <p:nvPr/>
        </p:nvSpPr>
        <p:spPr>
          <a:xfrm>
            <a:off x="4607338" y="4694669"/>
            <a:ext cx="2977325" cy="1169551"/>
          </a:xfrm>
          <a:prstGeom prst="rect">
            <a:avLst/>
          </a:prstGeom>
        </p:spPr>
        <p:txBody>
          <a:bodyPr wrap="square" lIns="182880" anchor="t">
            <a:spAutoFit/>
          </a:bodyPr>
          <a:lstStyle/>
          <a:p>
            <a:r>
              <a:rPr lang="en-US" sz="1400" dirty="0"/>
              <a:t>Corporate contracts expiring in 2020 may be extended with existing negotiated discounts. Plus, 2020 contract performance will not affect contract renewals.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B389E7D-581E-A242-8B58-75F7722B1985}"/>
              </a:ext>
            </a:extLst>
          </p:cNvPr>
          <p:cNvSpPr/>
          <p:nvPr/>
        </p:nvSpPr>
        <p:spPr>
          <a:xfrm>
            <a:off x="8270449" y="4694669"/>
            <a:ext cx="2977325" cy="1384995"/>
          </a:xfrm>
          <a:prstGeom prst="rect">
            <a:avLst/>
          </a:prstGeom>
        </p:spPr>
        <p:txBody>
          <a:bodyPr wrap="square" lIns="182880" anchor="t">
            <a:spAutoFit/>
          </a:bodyPr>
          <a:lstStyle/>
          <a:p>
            <a:r>
              <a:rPr lang="en-US" sz="1400" dirty="0"/>
              <a:t>We’re committed to keeping you informed, and have delivered through relevant and timely weekly email updates and frequent </a:t>
            </a:r>
            <a:r>
              <a:rPr lang="en-US" sz="1400" u="sng" dirty="0"/>
              <a:t>United for Business Customer Forums.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3DBBC411-76D6-584E-9895-09F67A980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226" y="865261"/>
            <a:ext cx="9015114" cy="36917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800" b="1" dirty="0">
                <a:solidFill>
                  <a:schemeClr val="accent2"/>
                </a:solidFill>
              </a:rPr>
              <a:t>Our commitment to you and your travelers has never wavered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b="1" dirty="0">
                <a:solidFill>
                  <a:schemeClr val="accent2"/>
                </a:solidFill>
                <a:hlinkClick r:id="rId2"/>
              </a:rPr>
              <a:t>https://united.business/2020</a:t>
            </a:r>
            <a:endParaRPr lang="en-US" sz="16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210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5B162-C727-664D-BA0E-AC36A36DC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United options to support your business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D7DE0A-51EE-4B4A-A67F-32B386DDA391}"/>
              </a:ext>
            </a:extLst>
          </p:cNvPr>
          <p:cNvSpPr/>
          <p:nvPr/>
        </p:nvSpPr>
        <p:spPr>
          <a:xfrm>
            <a:off x="1025270" y="2823859"/>
            <a:ext cx="4337205" cy="1783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b="1" dirty="0"/>
              <a:t>Dedicated fleet of  Boeing 777 and 787 fleet </a:t>
            </a:r>
            <a:r>
              <a:rPr lang="en-US" sz="1400" dirty="0"/>
              <a:t>to transfer freight to and from U.S. hubs and key international business locations</a:t>
            </a:r>
          </a:p>
          <a:p>
            <a:pPr algn="ctr">
              <a:lnSpc>
                <a:spcPct val="150000"/>
              </a:lnSpc>
            </a:pPr>
            <a:endParaRPr lang="en-US" sz="500" dirty="0"/>
          </a:p>
          <a:p>
            <a:pPr algn="ctr">
              <a:lnSpc>
                <a:spcPct val="150000"/>
              </a:lnSpc>
            </a:pPr>
            <a:r>
              <a:rPr lang="en-US" sz="1400" dirty="0"/>
              <a:t>Operating a schedule </a:t>
            </a:r>
            <a:r>
              <a:rPr lang="en-US" sz="1400" b="1" dirty="0"/>
              <a:t>of 40 cargo charters; continuing to seek additional opportunities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D21BEA-237D-D646-8627-405BA54549A3}"/>
              </a:ext>
            </a:extLst>
          </p:cNvPr>
          <p:cNvSpPr/>
          <p:nvPr/>
        </p:nvSpPr>
        <p:spPr>
          <a:xfrm>
            <a:off x="6557295" y="2823859"/>
            <a:ext cx="4724399" cy="2106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1400" b="1" dirty="0"/>
              <a:t>Customized flight experience, </a:t>
            </a:r>
            <a:r>
              <a:rPr lang="en-US" sz="1400" dirty="0"/>
              <a:t>tailored to your needs</a:t>
            </a:r>
          </a:p>
          <a:p>
            <a:pPr lvl="0" algn="ctr">
              <a:lnSpc>
                <a:spcPct val="150000"/>
              </a:lnSpc>
            </a:pPr>
            <a:r>
              <a:rPr lang="en-US" sz="1400" b="1" dirty="0"/>
              <a:t>Private access to the aircraft; </a:t>
            </a:r>
            <a:r>
              <a:rPr lang="en-US" sz="1400" dirty="0"/>
              <a:t>professional United staff</a:t>
            </a:r>
          </a:p>
          <a:p>
            <a:pPr lvl="0" algn="ctr">
              <a:lnSpc>
                <a:spcPct val="150000"/>
              </a:lnSpc>
            </a:pPr>
            <a:r>
              <a:rPr lang="en-US" sz="500" b="1" dirty="0"/>
              <a:t> </a:t>
            </a:r>
          </a:p>
          <a:p>
            <a:pPr lvl="0" algn="ctr">
              <a:lnSpc>
                <a:spcPct val="150000"/>
              </a:lnSpc>
            </a:pPr>
            <a:r>
              <a:rPr lang="en-US" sz="1400" b="1" dirty="0"/>
              <a:t>Flexible schedule for one time or weekly charters</a:t>
            </a:r>
          </a:p>
          <a:p>
            <a:pPr lvl="0" algn="ctr">
              <a:lnSpc>
                <a:spcPct val="150000"/>
              </a:lnSpc>
            </a:pPr>
            <a:r>
              <a:rPr lang="en-US" sz="1400" b="1" dirty="0"/>
              <a:t>Aircraft available for groups of all sizes </a:t>
            </a:r>
            <a:r>
              <a:rPr lang="en-US" sz="1400" dirty="0"/>
              <a:t>(from 50 to 350 seats)</a:t>
            </a:r>
          </a:p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AD54F62-D2D0-5F4C-A3E2-B52DD6CEEE9C}"/>
              </a:ext>
            </a:extLst>
          </p:cNvPr>
          <p:cNvCxnSpPr/>
          <p:nvPr/>
        </p:nvCxnSpPr>
        <p:spPr>
          <a:xfrm>
            <a:off x="5923722" y="1551007"/>
            <a:ext cx="0" cy="33267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C4816ADB-30F5-DA44-BA7A-972D6EE95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942" y="1408560"/>
            <a:ext cx="1200463" cy="12004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046BF84-598F-9846-9344-BA68461CCC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0732" y1="25833" x2="52805" y2="26111"/>
                        <a14:foregroundMark x1="35488" y1="42778" x2="43780" y2="41667"/>
                        <a14:foregroundMark x1="35244" y1="10000" x2="35854" y2="18333"/>
                      </a14:backgroundRemoval>
                    </a14:imgEffect>
                  </a14:imgLayer>
                </a14:imgProps>
              </a:ext>
            </a:extLst>
          </a:blip>
          <a:srcRect l="19803" r="22015" b="23409"/>
          <a:stretch/>
        </p:blipFill>
        <p:spPr>
          <a:xfrm>
            <a:off x="6437587" y="1472824"/>
            <a:ext cx="1958337" cy="1131769"/>
          </a:xfrm>
          <a:prstGeom prst="rect">
            <a:avLst/>
          </a:prstGeom>
        </p:spPr>
      </p:pic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2B456290-7610-DF4B-8BD6-EB150EE6EF0E}"/>
              </a:ext>
            </a:extLst>
          </p:cNvPr>
          <p:cNvSpPr/>
          <p:nvPr/>
        </p:nvSpPr>
        <p:spPr>
          <a:xfrm>
            <a:off x="2126974" y="5303109"/>
            <a:ext cx="7593496" cy="647854"/>
          </a:xfrm>
          <a:prstGeom prst="roundRect">
            <a:avLst/>
          </a:prstGeom>
          <a:solidFill>
            <a:schemeClr val="tx2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CONTACT YOUR ACCOUNT MANAGER FOR ADDITIONAL DETAILS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7BE2AB4-35DF-5246-8A02-7A3BA7963FFB}"/>
              </a:ext>
            </a:extLst>
          </p:cNvPr>
          <p:cNvGrpSpPr/>
          <p:nvPr/>
        </p:nvGrpSpPr>
        <p:grpSpPr>
          <a:xfrm>
            <a:off x="2727402" y="1550219"/>
            <a:ext cx="2658789" cy="1179079"/>
            <a:chOff x="2727402" y="1463132"/>
            <a:chExt cx="2658789" cy="117907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E596AFE-20EF-E245-8ABE-21E8A4F52E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30362"/>
            <a:stretch/>
          </p:blipFill>
          <p:spPr>
            <a:xfrm>
              <a:off x="2727402" y="1777791"/>
              <a:ext cx="1670428" cy="540994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6771C17-8A17-E84F-B6E3-CF96100F95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74079"/>
            <a:stretch/>
          </p:blipFill>
          <p:spPr>
            <a:xfrm>
              <a:off x="4397830" y="1463132"/>
              <a:ext cx="988361" cy="1179079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426F7A3-9CCA-074C-80F8-882440B06148}"/>
              </a:ext>
            </a:extLst>
          </p:cNvPr>
          <p:cNvGrpSpPr/>
          <p:nvPr/>
        </p:nvGrpSpPr>
        <p:grpSpPr>
          <a:xfrm>
            <a:off x="8428582" y="1535147"/>
            <a:ext cx="2898638" cy="1179079"/>
            <a:chOff x="8428582" y="1448060"/>
            <a:chExt cx="2898638" cy="117907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E58FCC2-8814-C945-8349-D8C119C224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-9668" r="28562"/>
            <a:stretch/>
          </p:blipFill>
          <p:spPr>
            <a:xfrm>
              <a:off x="8663620" y="1725491"/>
              <a:ext cx="1713616" cy="593294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11DBAAE-D3AF-4C43-8841-A880E05F7213}"/>
                </a:ext>
              </a:extLst>
            </p:cNvPr>
            <p:cNvSpPr/>
            <p:nvPr/>
          </p:nvSpPr>
          <p:spPr>
            <a:xfrm>
              <a:off x="8428582" y="2007943"/>
              <a:ext cx="2101054" cy="3585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spc="300" dirty="0">
                  <a:solidFill>
                    <a:schemeClr val="bg1">
                      <a:lumMod val="50000"/>
                    </a:schemeClr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CHARTERS</a:t>
              </a: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04DACD84-C14E-2F46-B990-763485263A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74079"/>
            <a:stretch/>
          </p:blipFill>
          <p:spPr>
            <a:xfrm>
              <a:off x="10338859" y="1448060"/>
              <a:ext cx="988361" cy="1179079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21E9CB2E-207B-9F49-9AAE-B9F2EF289F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2049" name="Picture 5" descr="cid:image004.png@01D60339.5BC2F190">
            <a:extLst>
              <a:ext uri="{FF2B5EF4-FFF2-40B4-BE49-F238E27FC236}">
                <a16:creationId xmlns:a16="http://schemas.microsoft.com/office/drawing/2014/main" id="{2AD071B0-7B26-664C-932A-6333E4CA5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5825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978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DC61B-C073-40F1-9AB9-1F48A3FC18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840E5D-C901-4344-8BBB-900768CD52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7D40C9-7567-4040-9C72-750F6FF889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" y="0"/>
            <a:ext cx="121865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2122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6B292F40844A46BED3B25951BBAB92" ma:contentTypeVersion="13" ma:contentTypeDescription="Create a new document." ma:contentTypeScope="" ma:versionID="0e16c21623f45dcc9bba35e205fe2d68">
  <xsd:schema xmlns:xsd="http://www.w3.org/2001/XMLSchema" xmlns:xs="http://www.w3.org/2001/XMLSchema" xmlns:p="http://schemas.microsoft.com/office/2006/metadata/properties" xmlns:ns3="5c037bfe-5a00-4c81-bf20-f53deefc73fe" xmlns:ns4="63224ba3-72a1-4d22-947a-70b87fc3d339" targetNamespace="http://schemas.microsoft.com/office/2006/metadata/properties" ma:root="true" ma:fieldsID="897ecc3275c13dadae3b2888a6725fa5" ns3:_="" ns4:_="">
    <xsd:import namespace="5c037bfe-5a00-4c81-bf20-f53deefc73fe"/>
    <xsd:import namespace="63224ba3-72a1-4d22-947a-70b87fc3d33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EventHashCode" minOccurs="0"/>
                <xsd:element ref="ns3:MediaServiceGenerationTim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037bfe-5a00-4c81-bf20-f53deefc73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224ba3-72a1-4d22-947a-70b87fc3d33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F7E931D-77EE-434B-BB7C-F6B1E22750B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4539821-9A1B-423C-B745-DF2560B2610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B53129C-4724-4E4F-A67A-3F8565E104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037bfe-5a00-4c81-bf20-f53deefc73fe"/>
    <ds:schemaRef ds:uri="63224ba3-72a1-4d22-947a-70b87fc3d33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503</Words>
  <Application>Microsoft Office PowerPoint</Application>
  <PresentationFormat>Widescreen</PresentationFormat>
  <Paragraphs>41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Arial Black</vt:lpstr>
      <vt:lpstr>Calibri</vt:lpstr>
      <vt:lpstr>Calibri Light</vt:lpstr>
      <vt:lpstr>Office Theme</vt:lpstr>
      <vt:lpstr>Connecting the world more safely</vt:lpstr>
      <vt:lpstr>Your risk of exposure to COVID-19 is almost non-existent on our flights</vt:lpstr>
      <vt:lpstr>Layering our approach to safety by adding antimicrobial coating onboard</vt:lpstr>
      <vt:lpstr>PowerPoint Presentation</vt:lpstr>
      <vt:lpstr>Additional United options to support your business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Moriarty, Aileen</dc:creator>
  <cp:lastModifiedBy>Susan Osterberg</cp:lastModifiedBy>
  <cp:revision>6</cp:revision>
  <dcterms:created xsi:type="dcterms:W3CDTF">2020-11-13T17:04:30Z</dcterms:created>
  <dcterms:modified xsi:type="dcterms:W3CDTF">2020-11-17T20:49:20Z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0x0101005F6B292F40844A46BED3B25951BBAB92</vt:lpwstr>
  </property>
</Properties>
</file>